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362" r:id="rId2"/>
    <p:sldId id="415" r:id="rId3"/>
    <p:sldId id="416" r:id="rId4"/>
    <p:sldId id="398" r:id="rId5"/>
    <p:sldId id="395" r:id="rId6"/>
    <p:sldId id="405" r:id="rId7"/>
    <p:sldId id="407" r:id="rId8"/>
    <p:sldId id="412" r:id="rId9"/>
    <p:sldId id="417" r:id="rId10"/>
    <p:sldId id="386" r:id="rId11"/>
    <p:sldId id="404" r:id="rId12"/>
    <p:sldId id="410" r:id="rId13"/>
    <p:sldId id="408" r:id="rId14"/>
    <p:sldId id="393" r:id="rId15"/>
    <p:sldId id="388" r:id="rId16"/>
    <p:sldId id="414" r:id="rId17"/>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2575">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0000"/>
    <a:srgbClr val="FFCCCC"/>
    <a:srgbClr val="000099"/>
    <a:srgbClr val="FF7C80"/>
    <a:srgbClr val="FFFFCC"/>
    <a:srgbClr val="0033CC"/>
    <a:srgbClr val="FFCC66"/>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24" autoAdjust="0"/>
    <p:restoredTop sz="94704" autoAdjust="0"/>
  </p:normalViewPr>
  <p:slideViewPr>
    <p:cSldViewPr>
      <p:cViewPr varScale="1">
        <p:scale>
          <a:sx n="129" d="100"/>
          <a:sy n="129" d="100"/>
        </p:scale>
        <p:origin x="1002" y="126"/>
      </p:cViewPr>
      <p:guideLst>
        <p:guide orient="horz" pos="2069"/>
        <p:guide pos="25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2018/6/1</a:t>
            </a:fld>
            <a:endParaRPr lang="en-US" altLang="ja-JP" dirty="0"/>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D04494FC-1F49-42B8-A891-0C97866010DA}" type="slidenum">
              <a:rPr lang="ja-JP" altLang="en-US">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21507" name="Rectangle 2"/>
          <p:cNvSpPr>
            <a:spLocks noGrp="1" noRot="1" noChangeAspect="1" noChangeArrowheads="1" noTextEdit="1"/>
          </p:cNvSpPr>
          <p:nvPr>
            <p:ph type="sldImg"/>
          </p:nvPr>
        </p:nvSpPr>
        <p:spPr>
          <a:xfrm>
            <a:off x="708025" y="739775"/>
            <a:ext cx="5341938" cy="3698875"/>
          </a:xfrm>
        </p:spPr>
      </p:sp>
      <p:sp>
        <p:nvSpPr>
          <p:cNvPr id="21508" name="Rectangle 3"/>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smtClean="0">
              <a:latin typeface="Arial" panose="020B0604020202020204" pitchFamily="34" charset="0"/>
            </a:endParaRPr>
          </a:p>
        </p:txBody>
      </p:sp>
    </p:spTree>
    <p:extLst>
      <p:ext uri="{BB962C8B-B14F-4D97-AF65-F5344CB8AC3E}">
        <p14:creationId xmlns:p14="http://schemas.microsoft.com/office/powerpoint/2010/main" val="2250158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0B47F3C-3BB5-4D50-8F8A-CA245F911C04}" type="slidenum">
              <a:rPr lang="ja-JP" altLang="en-US">
                <a:ea typeface="ＭＳ Ｐゴシック" panose="020B0600070205080204" pitchFamily="50" charset="-128"/>
              </a:rPr>
              <a:pPr algn="r" eaLnBrk="1" hangingPunct="1">
                <a:spcBef>
                  <a:spcPct val="0"/>
                </a:spcBef>
              </a:pPr>
              <a:t>10</a:t>
            </a:fld>
            <a:endParaRPr lang="en-US" altLang="ja-JP">
              <a:ea typeface="ＭＳ Ｐゴシック" panose="020B0600070205080204" pitchFamily="50" charset="-128"/>
            </a:endParaRPr>
          </a:p>
        </p:txBody>
      </p:sp>
      <p:sp>
        <p:nvSpPr>
          <p:cNvPr id="34819" name="Rectangle 2"/>
          <p:cNvSpPr>
            <a:spLocks noGrp="1" noRot="1" noChangeAspect="1" noChangeArrowheads="1" noTextEdit="1"/>
          </p:cNvSpPr>
          <p:nvPr>
            <p:ph type="sldImg"/>
          </p:nvPr>
        </p:nvSpPr>
        <p:spPr/>
      </p:sp>
      <p:sp>
        <p:nvSpPr>
          <p:cNvPr id="34820"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2389642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D814A6B-67F7-4720-9673-9DA2CA5E5F37}" type="slidenum">
              <a:rPr lang="ja-JP" altLang="en-US">
                <a:ea typeface="ＭＳ Ｐゴシック" panose="020B0600070205080204" pitchFamily="50" charset="-128"/>
              </a:rPr>
              <a:pPr algn="r" eaLnBrk="1" hangingPunct="1">
                <a:spcBef>
                  <a:spcPct val="0"/>
                </a:spcBef>
              </a:pPr>
              <a:t>11</a:t>
            </a:fld>
            <a:endParaRPr lang="en-US" altLang="ja-JP">
              <a:ea typeface="ＭＳ Ｐゴシック" panose="020B0600070205080204" pitchFamily="50" charset="-128"/>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338459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D814A6B-67F7-4720-9673-9DA2CA5E5F37}" type="slidenum">
              <a:rPr lang="ja-JP" altLang="en-US">
                <a:ea typeface="ＭＳ Ｐゴシック" panose="020B0600070205080204" pitchFamily="50" charset="-128"/>
              </a:rPr>
              <a:pPr algn="r" eaLnBrk="1" hangingPunct="1">
                <a:spcBef>
                  <a:spcPct val="0"/>
                </a:spcBef>
              </a:pPr>
              <a:t>12</a:t>
            </a:fld>
            <a:endParaRPr lang="en-US" altLang="ja-JP">
              <a:ea typeface="ＭＳ Ｐゴシック" panose="020B0600070205080204" pitchFamily="50" charset="-128"/>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099419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13</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21407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89C36D76-1D51-407B-BC1A-8199F8FBB27C}" type="slidenum">
              <a:rPr lang="ja-JP" altLang="en-US">
                <a:ea typeface="ＭＳ Ｐゴシック" panose="020B0600070205080204" pitchFamily="50" charset="-128"/>
              </a:rPr>
              <a:pPr algn="r" eaLnBrk="1" hangingPunct="1">
                <a:spcBef>
                  <a:spcPct val="0"/>
                </a:spcBef>
              </a:pPr>
              <a:t>14</a:t>
            </a:fld>
            <a:endParaRPr lang="en-US" altLang="ja-JP">
              <a:ea typeface="ＭＳ Ｐゴシック" panose="020B0600070205080204" pitchFamily="50" charset="-128"/>
            </a:endParaRPr>
          </a:p>
        </p:txBody>
      </p:sp>
      <p:sp>
        <p:nvSpPr>
          <p:cNvPr id="31747" name="Rectangle 2"/>
          <p:cNvSpPr>
            <a:spLocks noGrp="1" noRot="1" noChangeAspect="1" noChangeArrowheads="1" noTextEdit="1"/>
          </p:cNvSpPr>
          <p:nvPr>
            <p:ph type="sldImg"/>
          </p:nvPr>
        </p:nvSpPr>
        <p:spPr/>
      </p:sp>
      <p:sp>
        <p:nvSpPr>
          <p:cNvPr id="31748"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925819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4469F044-EA95-4B34-B322-6671317ABE1E}" type="slidenum">
              <a:rPr lang="ja-JP" altLang="en-US">
                <a:ea typeface="ＭＳ Ｐゴシック" panose="020B0600070205080204" pitchFamily="50" charset="-128"/>
              </a:rPr>
              <a:pPr algn="r" eaLnBrk="1" hangingPunct="1">
                <a:spcBef>
                  <a:spcPct val="0"/>
                </a:spcBef>
              </a:pPr>
              <a:t>15</a:t>
            </a:fld>
            <a:endParaRPr lang="en-US" altLang="ja-JP">
              <a:ea typeface="ＭＳ Ｐゴシック" panose="020B0600070205080204" pitchFamily="50" charset="-128"/>
            </a:endParaRPr>
          </a:p>
        </p:txBody>
      </p:sp>
      <p:sp>
        <p:nvSpPr>
          <p:cNvPr id="35843" name="Rectangle 2"/>
          <p:cNvSpPr>
            <a:spLocks noGrp="1" noRot="1" noChangeAspect="1" noChangeArrowheads="1" noTextEdit="1"/>
          </p:cNvSpPr>
          <p:nvPr>
            <p:ph type="sldImg"/>
          </p:nvPr>
        </p:nvSpPr>
        <p:spPr/>
      </p:sp>
      <p:sp>
        <p:nvSpPr>
          <p:cNvPr id="3584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6247321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89C36D76-1D51-407B-BC1A-8199F8FBB27C}" type="slidenum">
              <a:rPr lang="ja-JP" altLang="en-US">
                <a:ea typeface="ＭＳ Ｐゴシック" panose="020B0600070205080204" pitchFamily="50" charset="-128"/>
              </a:rPr>
              <a:pPr algn="r" eaLnBrk="1" hangingPunct="1">
                <a:spcBef>
                  <a:spcPct val="0"/>
                </a:spcBef>
              </a:pPr>
              <a:t>16</a:t>
            </a:fld>
            <a:endParaRPr lang="en-US" altLang="ja-JP">
              <a:ea typeface="ＭＳ Ｐゴシック" panose="020B0600070205080204" pitchFamily="50" charset="-128"/>
            </a:endParaRPr>
          </a:p>
        </p:txBody>
      </p:sp>
      <p:sp>
        <p:nvSpPr>
          <p:cNvPr id="31747" name="Rectangle 2"/>
          <p:cNvSpPr>
            <a:spLocks noGrp="1" noRot="1" noChangeAspect="1" noChangeArrowheads="1" noTextEdit="1"/>
          </p:cNvSpPr>
          <p:nvPr>
            <p:ph type="sldImg"/>
          </p:nvPr>
        </p:nvSpPr>
        <p:spPr/>
      </p:sp>
      <p:sp>
        <p:nvSpPr>
          <p:cNvPr id="31748"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386235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47EA7B49-B69E-4D18-A36F-6B1DE2D74CF3}" type="slidenum">
              <a:rPr lang="ja-JP" altLang="en-US">
                <a:ea typeface="ＭＳ Ｐゴシック" panose="020B0600070205080204" pitchFamily="50" charset="-128"/>
              </a:rPr>
              <a:pPr algn="r" eaLnBrk="1" hangingPunct="1">
                <a:spcBef>
                  <a:spcPct val="0"/>
                </a:spcBef>
              </a:pPr>
              <a:t>2</a:t>
            </a:fld>
            <a:endParaRPr lang="en-US" altLang="ja-JP">
              <a:ea typeface="ＭＳ Ｐゴシック" panose="020B0600070205080204" pitchFamily="50" charset="-128"/>
            </a:endParaRPr>
          </a:p>
        </p:txBody>
      </p:sp>
      <p:sp>
        <p:nvSpPr>
          <p:cNvPr id="22531" name="Rectangle 2"/>
          <p:cNvSpPr>
            <a:spLocks noGrp="1" noRot="1" noChangeAspect="1" noChangeArrowheads="1" noTextEdit="1"/>
          </p:cNvSpPr>
          <p:nvPr>
            <p:ph type="sldImg"/>
          </p:nvPr>
        </p:nvSpPr>
        <p:spPr/>
      </p:sp>
      <p:sp>
        <p:nvSpPr>
          <p:cNvPr id="2253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628944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313296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4</a:t>
            </a:fld>
            <a:endParaRPr lang="en-US" altLang="ja-JP">
              <a:ea typeface="ＭＳ Ｐゴシック" panose="020B0600070205080204" pitchFamily="50" charset="-128"/>
            </a:endParaRPr>
          </a:p>
        </p:txBody>
      </p:sp>
      <p:sp>
        <p:nvSpPr>
          <p:cNvPr id="23555" name="Rectangle 2"/>
          <p:cNvSpPr>
            <a:spLocks noGrp="1" noRot="1" noChangeAspect="1" noChangeArrowheads="1" noTextEdit="1"/>
          </p:cNvSpPr>
          <p:nvPr>
            <p:ph type="sldImg"/>
          </p:nvPr>
        </p:nvSpPr>
        <p:spPr/>
      </p:sp>
      <p:sp>
        <p:nvSpPr>
          <p:cNvPr id="2355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288233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5</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321506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3164613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7</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930654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D5FF737-CF4E-4A1E-AA8E-1F9247CDB23E}" type="slidenum">
              <a:rPr lang="ja-JP" altLang="en-US">
                <a:ea typeface="ＭＳ Ｐゴシック" panose="020B0600070205080204" pitchFamily="50" charset="-128"/>
              </a:rPr>
              <a:pPr algn="r" eaLnBrk="1" hangingPunct="1">
                <a:spcBef>
                  <a:spcPct val="0"/>
                </a:spcBef>
              </a:pPr>
              <a:t>8</a:t>
            </a:fld>
            <a:endParaRPr lang="en-US" altLang="ja-JP">
              <a:ea typeface="ＭＳ Ｐゴシック" panose="020B0600070205080204" pitchFamily="50" charset="-128"/>
            </a:endParaRPr>
          </a:p>
        </p:txBody>
      </p:sp>
      <p:sp>
        <p:nvSpPr>
          <p:cNvPr id="33795" name="Rectangle 2"/>
          <p:cNvSpPr>
            <a:spLocks noGrp="1" noRot="1" noChangeAspect="1" noChangeArrowheads="1" noTextEdit="1"/>
          </p:cNvSpPr>
          <p:nvPr>
            <p:ph type="sldImg"/>
          </p:nvPr>
        </p:nvSpPr>
        <p:spPr/>
      </p:sp>
      <p:sp>
        <p:nvSpPr>
          <p:cNvPr id="3379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1904299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9</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endParaRPr>
          </a:p>
        </p:txBody>
      </p:sp>
    </p:spTree>
    <p:extLst>
      <p:ext uri="{BB962C8B-B14F-4D97-AF65-F5344CB8AC3E}">
        <p14:creationId xmlns:p14="http://schemas.microsoft.com/office/powerpoint/2010/main" val="626708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ext Box 4"/>
          <p:cNvSpPr txBox="1">
            <a:spLocks noChangeArrowheads="1"/>
          </p:cNvSpPr>
          <p:nvPr userDrawn="1"/>
        </p:nvSpPr>
        <p:spPr bwMode="auto">
          <a:xfrm>
            <a:off x="9272588" y="88900"/>
            <a:ext cx="528637" cy="246063"/>
          </a:xfrm>
          <a:prstGeom prst="rect">
            <a:avLst/>
          </a:prstGeom>
          <a:noFill/>
          <a:ln w="28575">
            <a:solidFill>
              <a:srgbClr val="0000FF"/>
            </a:solidFill>
            <a:miter lim="800000"/>
            <a:headEnd/>
            <a:tailEnd/>
          </a:ln>
          <a:extLst/>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smtClean="0"/>
              <a:t>様式２</a:t>
            </a:r>
          </a:p>
        </p:txBody>
      </p:sp>
      <p:sp>
        <p:nvSpPr>
          <p:cNvPr id="3" name="Rectangle 6"/>
          <p:cNvSpPr>
            <a:spLocks noChangeArrowheads="1"/>
          </p:cNvSpPr>
          <p:nvPr userDrawn="1"/>
        </p:nvSpPr>
        <p:spPr bwMode="auto">
          <a:xfrm>
            <a:off x="703734" y="55689"/>
            <a:ext cx="8496944" cy="709015"/>
          </a:xfrm>
          <a:prstGeom prst="rect">
            <a:avLst/>
          </a:prstGeom>
          <a:solidFill>
            <a:schemeClr val="bg1">
              <a:lumMod val="95000"/>
              <a:alpha val="55000"/>
            </a:schemeClr>
          </a:solidFill>
          <a:ln>
            <a:noFill/>
          </a:ln>
        </p:spPr>
        <p:txBody>
          <a:bodyPr anchor="ctr"/>
          <a:lstStyle/>
          <a:p>
            <a:pPr eaLnBrk="0" hangingPunct="0">
              <a:defRPr/>
            </a:pPr>
            <a:r>
              <a:rPr lang="ja-JP" altLang="en-US" sz="1500" b="1" dirty="0" smtClean="0">
                <a:solidFill>
                  <a:schemeClr val="tx2"/>
                </a:solidFill>
              </a:rPr>
              <a:t>平成３０年度</a:t>
            </a:r>
            <a:r>
              <a:rPr lang="ja-JP" altLang="en-US" sz="1500" b="1" dirty="0">
                <a:solidFill>
                  <a:schemeClr val="tx2"/>
                </a:solidFill>
              </a:rPr>
              <a:t>健康寿命延伸産業創出推進</a:t>
            </a:r>
            <a:r>
              <a:rPr lang="ja-JP" altLang="en-US" sz="1500" b="1" dirty="0" smtClean="0">
                <a:solidFill>
                  <a:schemeClr val="tx2"/>
                </a:solidFill>
              </a:rPr>
              <a:t>事業（地域の実情に応じたビジネスモデル確立支援事業）</a:t>
            </a:r>
            <a:endParaRPr lang="ja-JP" altLang="en-US" sz="1500" b="1" dirty="0">
              <a:solidFill>
                <a:schemeClr val="tx2"/>
              </a:solidFill>
            </a:endParaRPr>
          </a:p>
          <a:p>
            <a:pPr eaLnBrk="0" hangingPunct="0">
              <a:defRPr/>
            </a:pPr>
            <a:r>
              <a:rPr lang="ja-JP" altLang="en-US" sz="2400" dirty="0" smtClean="0">
                <a:solidFill>
                  <a:schemeClr val="tx2"/>
                </a:solidFill>
              </a:rPr>
              <a:t>提 案 書</a:t>
            </a:r>
            <a:endParaRPr lang="ja-JP" altLang="en-US" sz="2400" dirty="0">
              <a:solidFill>
                <a:schemeClr val="tx2"/>
              </a:solidFill>
            </a:endParaRPr>
          </a:p>
        </p:txBody>
      </p:sp>
      <p:sp>
        <p:nvSpPr>
          <p:cNvPr id="4" name="Text Box 3"/>
          <p:cNvSpPr txBox="1">
            <a:spLocks noChangeArrowheads="1"/>
          </p:cNvSpPr>
          <p:nvPr userDrawn="1"/>
        </p:nvSpPr>
        <p:spPr bwMode="auto">
          <a:xfrm>
            <a:off x="9404350" y="6540500"/>
            <a:ext cx="504825" cy="307975"/>
          </a:xfrm>
          <a:prstGeom prst="rect">
            <a:avLst/>
          </a:prstGeom>
          <a:noFill/>
          <a:ln>
            <a:noFill/>
          </a:ln>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a:p>
        </p:txBody>
      </p:sp>
    </p:spTree>
    <p:extLst>
      <p:ext uri="{BB962C8B-B14F-4D97-AF65-F5344CB8AC3E}">
        <p14:creationId xmlns:p14="http://schemas.microsoft.com/office/powerpoint/2010/main" val="1377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5"/>
          <p:cNvGraphicFramePr>
            <a:graphicFrameLocks noGrp="1"/>
          </p:cNvGraphicFramePr>
          <p:nvPr>
            <p:extLst>
              <p:ext uri="{D42A27DB-BD31-4B8C-83A1-F6EECF244321}">
                <p14:modId xmlns:p14="http://schemas.microsoft.com/office/powerpoint/2010/main" val="4207399372"/>
              </p:ext>
            </p:extLst>
          </p:nvPr>
        </p:nvGraphicFramePr>
        <p:xfrm>
          <a:off x="287342" y="850498"/>
          <a:ext cx="9288463" cy="5741252"/>
        </p:xfrm>
        <a:graphic>
          <a:graphicData uri="http://schemas.openxmlformats.org/drawingml/2006/table">
            <a:tbl>
              <a:tblPr>
                <a:tableStyleId>{616DA210-FB5B-4158-B5E0-FEB733F419BA}</a:tableStyleId>
              </a:tblPr>
              <a:tblGrid>
                <a:gridCol w="3312592">
                  <a:extLst>
                    <a:ext uri="{9D8B030D-6E8A-4147-A177-3AD203B41FA5}">
                      <a16:colId xmlns:a16="http://schemas.microsoft.com/office/drawing/2014/main" xmlns="" val="20000"/>
                    </a:ext>
                  </a:extLst>
                </a:gridCol>
                <a:gridCol w="1440159">
                  <a:extLst>
                    <a:ext uri="{9D8B030D-6E8A-4147-A177-3AD203B41FA5}">
                      <a16:colId xmlns:a16="http://schemas.microsoft.com/office/drawing/2014/main" xmlns="" val="20001"/>
                    </a:ext>
                  </a:extLst>
                </a:gridCol>
                <a:gridCol w="2088232">
                  <a:extLst>
                    <a:ext uri="{9D8B030D-6E8A-4147-A177-3AD203B41FA5}">
                      <a16:colId xmlns:a16="http://schemas.microsoft.com/office/drawing/2014/main" xmlns="" val="20002"/>
                    </a:ext>
                  </a:extLst>
                </a:gridCol>
                <a:gridCol w="2447480">
                  <a:extLst>
                    <a:ext uri="{9D8B030D-6E8A-4147-A177-3AD203B41FA5}">
                      <a16:colId xmlns:a16="http://schemas.microsoft.com/office/drawing/2014/main" xmlns="" val="20003"/>
                    </a:ext>
                  </a:extLst>
                </a:gridCol>
              </a:tblGrid>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コンソーシアム名称：</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0"/>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事業名：</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1"/>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代表団体名：</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2"/>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参加団体：</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smtClean="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3"/>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協力団体：</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4"/>
                  </a:ext>
                </a:extLst>
              </a:tr>
              <a:tr h="30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実施地域：</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5"/>
                  </a:ext>
                </a:extLst>
              </a:tr>
              <a:tr h="1347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テーマ：</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horzOverflow="overflow"/>
                </a:tc>
                <a:tc gridSpan="3">
                  <a:txBody>
                    <a:bodyPr/>
                    <a:lstStyle/>
                    <a:p>
                      <a:pPr marL="354013" marR="0" lvl="0" indent="-354013"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ⅰ</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）中小企業等における健康経営の取組に資するサービス</a:t>
                      </a:r>
                    </a:p>
                    <a:p>
                      <a:pPr marL="354013" marR="0" lvl="0" indent="-354013"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ⅱ</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）認知症・フレイル等の予防に資するサービス</a:t>
                      </a: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ⅲ</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）高齢者の居場所と役割や仕事を創出し、介護予防や介護度の進行抑制に資するサービ</a:t>
                      </a:r>
                      <a:endPar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endParaRP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　ス</a:t>
                      </a: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ⅳ</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）高齢者本人やその家族が望む人生の最終段階における生活のサポート等に資するサービ</a:t>
                      </a:r>
                      <a:endPar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endParaRP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　ス</a:t>
                      </a:r>
                    </a:p>
                    <a:p>
                      <a:pPr marL="0" marR="0" lvl="0" indent="-360000"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baseline="0" dirty="0" smtClean="0">
                          <a:ln>
                            <a:noFill/>
                          </a:ln>
                          <a:solidFill>
                            <a:srgbClr val="FF0000"/>
                          </a:solidFill>
                          <a:effectLst/>
                          <a:latin typeface="HGPｺﾞｼｯｸM" pitchFamily="50" charset="-128"/>
                          <a:ea typeface="HGPｺﾞｼｯｸM" pitchFamily="50" charset="-128"/>
                        </a:rPr>
                        <a:t>ⅴ</a:t>
                      </a:r>
                      <a:r>
                        <a:rPr kumimoji="0" lang="ja-JP" altLang="en-US" sz="1200" b="0" i="0" u="none" strike="noStrike" cap="none" normalizeH="0" baseline="0" dirty="0" smtClean="0">
                          <a:ln>
                            <a:noFill/>
                          </a:ln>
                          <a:solidFill>
                            <a:srgbClr val="FF0000"/>
                          </a:solidFill>
                          <a:effectLst/>
                          <a:latin typeface="HGPｺﾞｼｯｸM" pitchFamily="50" charset="-128"/>
                          <a:ea typeface="HGPｺﾞｼｯｸM" pitchFamily="50" charset="-128"/>
                        </a:rPr>
                        <a:t>）</a:t>
                      </a:r>
                      <a:r>
                        <a:rPr kumimoji="0" lang="ja-JP" altLang="ja-JP" sz="1200" b="0" i="0" u="none" strike="noStrike" kern="1200" cap="none" normalizeH="0" baseline="0" dirty="0" smtClean="0">
                          <a:ln>
                            <a:noFill/>
                          </a:ln>
                          <a:solidFill>
                            <a:srgbClr val="FF0000"/>
                          </a:solidFill>
                          <a:effectLst/>
                          <a:latin typeface="HGPｺﾞｼｯｸM" pitchFamily="50" charset="-128"/>
                          <a:ea typeface="HGPｺﾞｼｯｸM" pitchFamily="50" charset="-128"/>
                          <a:cs typeface="+mn-cs"/>
                        </a:rPr>
                        <a:t>その他、上記のテーマには該当しないものや、該当テーマを１つに限定することが難しいものであっても、健康寿命の延伸や地域包括ケアシステムの構築に資するものであって、社会的な波及効果が期待されるサービス</a:t>
                      </a:r>
                      <a:endParaRPr kumimoji="0" lang="ja-JP" altLang="en-US" sz="1200" b="0" i="0" u="none" strike="noStrike" kern="1200" cap="none" normalizeH="0" baseline="0" dirty="0" smtClean="0">
                        <a:ln>
                          <a:noFill/>
                        </a:ln>
                        <a:solidFill>
                          <a:srgbClr val="FF0000"/>
                        </a:solidFill>
                        <a:effectLst/>
                        <a:latin typeface="HGPｺﾞｼｯｸM" pitchFamily="50" charset="-128"/>
                        <a:ea typeface="HGPｺﾞｼｯｸM" pitchFamily="50" charset="-128"/>
                        <a:cs typeface="+mn-cs"/>
                      </a:endParaRPr>
                    </a:p>
                  </a:txBody>
                  <a:tcPr marT="45701" marB="45701"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6"/>
                  </a:ext>
                </a:extLst>
              </a:tr>
              <a:tr h="3593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rPr>
                        <a:t>本事業における有料サービス提供の有無：</a:t>
                      </a:r>
                    </a:p>
                  </a:txBody>
                  <a:tcPr marT="45701" marB="45701"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rPr>
                        <a:t>あり／なし</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smtClean="0">
                          <a:ln>
                            <a:noFill/>
                          </a:ln>
                          <a:effectLst/>
                          <a:latin typeface="HGPｺﾞｼｯｸM" pitchFamily="50" charset="-128"/>
                          <a:ea typeface="HGPｺﾞｼｯｸM" pitchFamily="50" charset="-128"/>
                        </a:rPr>
                        <a:t>事業費（補助対象経費）：</a:t>
                      </a:r>
                      <a:endPar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xmlns="" val="10007"/>
                  </a:ext>
                </a:extLst>
              </a:tr>
              <a:tr h="3593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rPr>
                        <a:t>代表団体の法人種別：</a:t>
                      </a: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rPr>
                        <a:t>中小企業・公益法人等　／　大企業</a:t>
                      </a: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8"/>
                  </a:ext>
                </a:extLst>
              </a:tr>
              <a:tr h="3593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rPr>
                        <a:t>健康経営銘柄等の取得状況：</a:t>
                      </a: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rPr>
                        <a:t>健康経営銘柄２０１８</a:t>
                      </a:r>
                      <a:r>
                        <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rPr>
                        <a:t>　／　</a:t>
                      </a:r>
                      <a:r>
                        <a:rPr kumimoji="0" lang="zh-TW"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rPr>
                        <a:t>健康経営優良法人２０１８</a:t>
                      </a:r>
                      <a:endPar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9"/>
                  </a:ext>
                </a:extLst>
              </a:tr>
              <a:tr h="5889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HGPｺﾞｼｯｸM" pitchFamily="50" charset="-128"/>
                          <a:ea typeface="HGPｺﾞｼｯｸM" pitchFamily="50" charset="-128"/>
                        </a:rPr>
                        <a:t>代表団体における地域版次世代ヘルスケア産業協議会（以下、地域版協議会）への参加状況：</a:t>
                      </a:r>
                    </a:p>
                  </a:txBody>
                  <a:tcPr marT="45701" marB="45701" horzOverflow="overflow"/>
                </a:tc>
                <a:tc gridSpan="3">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smtClean="0">
                          <a:ln>
                            <a:noFill/>
                          </a:ln>
                          <a:solidFill>
                            <a:srgbClr val="FF0000"/>
                          </a:solidFill>
                          <a:effectLst/>
                          <a:latin typeface="HGPｺﾞｼｯｸM" pitchFamily="50" charset="-128"/>
                          <a:ea typeface="HGPｺﾞｼｯｸM" pitchFamily="50" charset="-128"/>
                        </a:rPr>
                        <a:t>① 地域版協議会会員である　／　地域版協議会の活動に参加している</a:t>
                      </a:r>
                      <a:endParaRPr kumimoji="0" lang="en-US" altLang="ja-JP" sz="1200" u="none" strike="noStrike" cap="none" normalizeH="0" baseline="0" dirty="0" smtClean="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smtClean="0">
                          <a:ln>
                            <a:noFill/>
                          </a:ln>
                          <a:solidFill>
                            <a:srgbClr val="FF0000"/>
                          </a:solidFill>
                          <a:effectLst/>
                          <a:latin typeface="HGPｺﾞｼｯｸM" pitchFamily="50" charset="-128"/>
                          <a:ea typeface="HGPｺﾞｼｯｸM" pitchFamily="50" charset="-128"/>
                        </a:rPr>
                        <a:t>② 地域版協議会は設立準備中であり、会員になる（参加する）予定である</a:t>
                      </a:r>
                      <a:endParaRPr kumimoji="0" lang="en-US" altLang="ja-JP" sz="1200" u="none" strike="noStrike" cap="none" normalizeH="0" baseline="0" dirty="0" smtClean="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smtClean="0">
                          <a:ln>
                            <a:noFill/>
                          </a:ln>
                          <a:solidFill>
                            <a:srgbClr val="FF0000"/>
                          </a:solidFill>
                          <a:effectLst/>
                          <a:latin typeface="HGPｺﾞｼｯｸM" pitchFamily="50" charset="-128"/>
                          <a:ea typeface="HGPｺﾞｼｯｸM" pitchFamily="50" charset="-128"/>
                        </a:rPr>
                        <a:t>③ その他　（地域版協議会はあるが接触したことはない、地域版協議会がない、</a:t>
                      </a:r>
                      <a:endParaRPr kumimoji="0" lang="en-US" altLang="ja-JP" sz="1200" u="none" strike="noStrike" cap="none" normalizeH="0" baseline="0" dirty="0" smtClean="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smtClean="0">
                          <a:ln>
                            <a:noFill/>
                          </a:ln>
                          <a:solidFill>
                            <a:srgbClr val="FF0000"/>
                          </a:solidFill>
                          <a:effectLst/>
                          <a:latin typeface="HGPｺﾞｼｯｸM" pitchFamily="50" charset="-128"/>
                          <a:ea typeface="HGPｺﾞｼｯｸM" pitchFamily="50" charset="-128"/>
                        </a:rPr>
                        <a:t>　　　　　　　　設置準備中だが会員になる（参加する）予定はない、等）</a:t>
                      </a:r>
                      <a:endParaRPr kumimoji="0" lang="en-US" altLang="ja-JP" sz="1200" u="none" strike="noStrike" cap="none" normalizeH="0" baseline="0" dirty="0" smtClean="0">
                        <a:ln>
                          <a:noFill/>
                        </a:ln>
                        <a:solidFill>
                          <a:srgbClr val="FF0000"/>
                        </a:solidFill>
                        <a:effectLst/>
                        <a:latin typeface="HGPｺﾞｼｯｸM" pitchFamily="50" charset="-128"/>
                        <a:ea typeface="HGPｺﾞｼｯｸM" pitchFamily="50" charset="-128"/>
                      </a:endParaRPr>
                    </a:p>
                  </a:txBody>
                  <a:tcPr marT="45701" marB="45701"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10"/>
                  </a:ext>
                </a:extLst>
              </a:tr>
            </a:tbl>
          </a:graphicData>
        </a:graphic>
      </p:graphicFrame>
      <p:sp>
        <p:nvSpPr>
          <p:cNvPr id="3115" name="AutoShape 10"/>
          <p:cNvSpPr>
            <a:spLocks noChangeArrowheads="1"/>
          </p:cNvSpPr>
          <p:nvPr/>
        </p:nvSpPr>
        <p:spPr bwMode="auto">
          <a:xfrm>
            <a:off x="415702" y="3225320"/>
            <a:ext cx="3024188" cy="1007541"/>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5113" lvl="1" indent="-265113" algn="l" eaLnBrk="1" hangingPunct="1">
              <a:buFont typeface="Wingdings" pitchFamily="2" charset="2"/>
              <a:buChar char="Ø"/>
              <a:defRPr/>
            </a:pPr>
            <a:r>
              <a:rPr lang="ja-JP" altLang="en-US" sz="1200" dirty="0" smtClean="0"/>
              <a:t>右記より該当するテーマのみを記載すること。</a:t>
            </a:r>
            <a:endParaRPr lang="en-US" altLang="ja-JP" sz="1200" dirty="0"/>
          </a:p>
          <a:p>
            <a:pPr marL="265113" lvl="1" indent="-265113" algn="l" eaLnBrk="1" hangingPunct="1">
              <a:buFont typeface="Wingdings" pitchFamily="2" charset="2"/>
              <a:buChar char="Ø"/>
              <a:defRPr/>
            </a:pPr>
            <a:r>
              <a:rPr lang="ja-JP" altLang="en-US" sz="1200" dirty="0" smtClean="0"/>
              <a:t>複数選択可だが、メインとなるテーマ１つに下線を引くこと。</a:t>
            </a:r>
            <a:endParaRPr lang="en-US" altLang="ja-JP" sz="1200" dirty="0" smtClean="0"/>
          </a:p>
        </p:txBody>
      </p:sp>
      <p:sp>
        <p:nvSpPr>
          <p:cNvPr id="3118" name="AutoShape 10"/>
          <p:cNvSpPr>
            <a:spLocks noChangeArrowheads="1"/>
          </p:cNvSpPr>
          <p:nvPr/>
        </p:nvSpPr>
        <p:spPr bwMode="auto">
          <a:xfrm>
            <a:off x="7317939" y="4275481"/>
            <a:ext cx="2458242" cy="615819"/>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t>事業費は、</a:t>
            </a:r>
            <a:r>
              <a:rPr lang="ja-JP" altLang="en-US" sz="1200" dirty="0" smtClean="0"/>
              <a:t>様式</a:t>
            </a:r>
            <a:r>
              <a:rPr lang="en-US" altLang="ja-JP" sz="1200" dirty="0" smtClean="0"/>
              <a:t>3</a:t>
            </a:r>
            <a:r>
              <a:rPr lang="ja-JP" altLang="en-US" sz="1200" dirty="0" smtClean="0"/>
              <a:t>「事業収支計画書」の</a:t>
            </a:r>
            <a:r>
              <a:rPr lang="ja-JP" altLang="ja-JP" sz="1200" dirty="0" smtClean="0"/>
              <a:t>補助</a:t>
            </a:r>
            <a:r>
              <a:rPr lang="ja-JP" altLang="ja-JP" sz="1200" dirty="0"/>
              <a:t>対象</a:t>
            </a:r>
            <a:r>
              <a:rPr lang="ja-JP" altLang="ja-JP" sz="1200" dirty="0" smtClean="0"/>
              <a:t>経費</a:t>
            </a:r>
            <a:r>
              <a:rPr lang="ja-JP" altLang="en-US" sz="1200" dirty="0" smtClean="0"/>
              <a:t>（</a:t>
            </a:r>
            <a:r>
              <a:rPr lang="en-US" altLang="ja-JP" sz="1200" dirty="0" smtClean="0"/>
              <a:t>B)</a:t>
            </a:r>
            <a:r>
              <a:rPr lang="ja-JP" altLang="en-US" sz="1200" dirty="0" smtClean="0"/>
              <a:t>を</a:t>
            </a:r>
            <a:r>
              <a:rPr lang="ja-JP" altLang="en-US" sz="1200" dirty="0"/>
              <a:t>記入すること。</a:t>
            </a:r>
            <a:endParaRPr lang="ja-JP" altLang="ja-JP" sz="1200" dirty="0"/>
          </a:p>
        </p:txBody>
      </p:sp>
      <p:sp>
        <p:nvSpPr>
          <p:cNvPr id="8" name="AutoShape 10"/>
          <p:cNvSpPr>
            <a:spLocks noChangeArrowheads="1"/>
          </p:cNvSpPr>
          <p:nvPr/>
        </p:nvSpPr>
        <p:spPr bwMode="auto">
          <a:xfrm>
            <a:off x="6752406" y="700608"/>
            <a:ext cx="2983856"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特に指示がない場合、以下枠内の赤文字部分に黒字で上書きすること</a:t>
            </a:r>
            <a:endParaRPr lang="en-US" altLang="ja-JP" sz="1200" dirty="0" smtClean="0"/>
          </a:p>
        </p:txBody>
      </p:sp>
      <p:sp>
        <p:nvSpPr>
          <p:cNvPr id="10" name="AutoShape 10"/>
          <p:cNvSpPr>
            <a:spLocks noChangeArrowheads="1"/>
          </p:cNvSpPr>
          <p:nvPr/>
        </p:nvSpPr>
        <p:spPr bwMode="auto">
          <a:xfrm>
            <a:off x="5520420" y="1323136"/>
            <a:ext cx="4206875"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t>単独事業者での応募にあたっては、</a:t>
            </a:r>
            <a:r>
              <a:rPr lang="ja-JP" altLang="en-US" sz="1200" dirty="0" smtClean="0"/>
              <a:t>コンソーシアム名称</a:t>
            </a:r>
            <a:r>
              <a:rPr lang="ja-JP" altLang="en-US" sz="1200" dirty="0"/>
              <a:t>、参加団体の記入は</a:t>
            </a:r>
            <a:r>
              <a:rPr lang="ja-JP" altLang="en-US" sz="1200" dirty="0" smtClean="0"/>
              <a:t>必要ない。</a:t>
            </a:r>
            <a:endParaRPr lang="ja-JP" altLang="ja-JP" sz="1200" dirty="0"/>
          </a:p>
        </p:txBody>
      </p:sp>
      <p:sp>
        <p:nvSpPr>
          <p:cNvPr id="11" name="AutoShape 10"/>
          <p:cNvSpPr>
            <a:spLocks noChangeArrowheads="1"/>
          </p:cNvSpPr>
          <p:nvPr/>
        </p:nvSpPr>
        <p:spPr bwMode="auto">
          <a:xfrm>
            <a:off x="5596046" y="4920285"/>
            <a:ext cx="4206875" cy="50323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smtClean="0"/>
              <a:t>法人種別は、公募要領</a:t>
            </a:r>
            <a:r>
              <a:rPr lang="en-US" altLang="ja-JP" sz="1200" dirty="0" smtClean="0"/>
              <a:t>p7</a:t>
            </a:r>
            <a:r>
              <a:rPr lang="ja-JP" altLang="en-US" sz="1200" dirty="0" smtClean="0"/>
              <a:t>の記載に基づき、いずれか該当する種別のみを記載すること。</a:t>
            </a:r>
            <a:endParaRPr lang="ja-JP" altLang="ja-JP" sz="1200" dirty="0"/>
          </a:p>
        </p:txBody>
      </p:sp>
      <p:sp>
        <p:nvSpPr>
          <p:cNvPr id="12" name="AutoShape 10"/>
          <p:cNvSpPr>
            <a:spLocks noChangeArrowheads="1"/>
          </p:cNvSpPr>
          <p:nvPr/>
        </p:nvSpPr>
        <p:spPr bwMode="auto">
          <a:xfrm>
            <a:off x="5596046" y="5498467"/>
            <a:ext cx="4206875" cy="32496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smtClean="0"/>
              <a:t>いずれかを選択すること。該当しない場合は空欄とする。</a:t>
            </a:r>
            <a:endParaRPr lang="ja-JP" altLang="ja-JP" sz="1200" dirty="0"/>
          </a:p>
        </p:txBody>
      </p:sp>
      <p:sp>
        <p:nvSpPr>
          <p:cNvPr id="13" name="AutoShape 10"/>
          <p:cNvSpPr>
            <a:spLocks noChangeArrowheads="1"/>
          </p:cNvSpPr>
          <p:nvPr/>
        </p:nvSpPr>
        <p:spPr bwMode="auto">
          <a:xfrm>
            <a:off x="5575239" y="5940275"/>
            <a:ext cx="4206875" cy="80136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28600" indent="-228600" algn="l" eaLnBrk="1" hangingPunct="1">
              <a:buFont typeface="Wingdings" panose="05000000000000000000" pitchFamily="2" charset="2"/>
              <a:buChar char="Ø"/>
            </a:pPr>
            <a:r>
              <a:rPr lang="ja-JP" altLang="en-US" sz="1200" dirty="0" smtClean="0"/>
              <a:t>いずれかを選択すること。</a:t>
            </a:r>
            <a:endParaRPr lang="en-US" altLang="ja-JP" sz="1200" dirty="0" smtClean="0"/>
          </a:p>
          <a:p>
            <a:pPr marL="228600" indent="-228600" algn="l" eaLnBrk="1" hangingPunct="1">
              <a:buFont typeface="Wingdings" panose="05000000000000000000" pitchFamily="2" charset="2"/>
              <a:buChar char="Ø"/>
            </a:pPr>
            <a:r>
              <a:rPr lang="ja-JP" altLang="en-US" sz="1200" dirty="0" smtClean="0"/>
              <a:t>補足：　「参加」の例：　自社の所属する業界団体等が会員であり、</a:t>
            </a:r>
            <a:r>
              <a:rPr lang="ja-JP" altLang="en-US" sz="1200" dirty="0"/>
              <a:t>間接的</a:t>
            </a:r>
            <a:r>
              <a:rPr lang="ja-JP" altLang="en-US" sz="1200" dirty="0" smtClean="0"/>
              <a:t>に活動している場合、等</a:t>
            </a:r>
            <a:endParaRPr lang="en-US" altLang="ja-JP" sz="1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事業目的達成のための事業設計妥当性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８</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．実施体制・役割 （１）</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5365" name="Rectangle 71"/>
          <p:cNvSpPr>
            <a:spLocks noChangeArrowheads="1"/>
          </p:cNvSpPr>
          <p:nvPr/>
        </p:nvSpPr>
        <p:spPr bwMode="auto">
          <a:xfrm>
            <a:off x="128588" y="980729"/>
            <a:ext cx="9648825" cy="56185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smtClean="0"/>
              <a:t>予定</a:t>
            </a:r>
            <a:r>
              <a:rPr kumimoji="1" lang="ja-JP" altLang="en-US" sz="1400" dirty="0"/>
              <a:t>している全ての団体を記載するとともに、コンソーシアム内の役割・体制を記載すること。また、連携する地域版協議会及び地方経済産業局とコンソーシアムの関係性を記載すること。</a:t>
            </a:r>
          </a:p>
          <a:p>
            <a:pPr marL="387350" indent="-285750" algn="l" eaLnBrk="1" hangingPunct="1">
              <a:spcBef>
                <a:spcPct val="30000"/>
              </a:spcBef>
              <a:buFont typeface="Wingdings" panose="05000000000000000000" pitchFamily="2" charset="2"/>
              <a:buChar char="ü"/>
              <a:defRPr/>
            </a:pPr>
            <a:r>
              <a:rPr kumimoji="1" lang="ja-JP" altLang="en-US" sz="1400" dirty="0"/>
              <a:t>代表団体（申請団体）におけるプロジェクト内の役割・体制を記載すること。</a:t>
            </a:r>
          </a:p>
          <a:p>
            <a:pPr marL="742950" lvl="1" indent="-285750" algn="l" eaLnBrk="1" hangingPunct="1">
              <a:spcBef>
                <a:spcPct val="30000"/>
              </a:spcBef>
              <a:buFont typeface="Arial" charset="0"/>
              <a:buChar char="•"/>
              <a:defRPr/>
            </a:pPr>
            <a:r>
              <a:rPr kumimoji="1" lang="ja-JP" altLang="en-US" sz="1400" dirty="0"/>
              <a:t>事業計画の立案、事業実施における全体把握・管理を中心的に担う人員については、保有するノウハウ・能力等について</a:t>
            </a:r>
            <a:r>
              <a:rPr lang="ja-JP" altLang="en-US" sz="1400" dirty="0">
                <a:latin typeface="HGPｺﾞｼｯｸM" pitchFamily="50" charset="-128"/>
              </a:rPr>
              <a:t>記載し事業全体を問題なく推進できることを説明する</a:t>
            </a:r>
            <a:r>
              <a:rPr lang="ja-JP" altLang="en-US" sz="1400" dirty="0" smtClean="0">
                <a:latin typeface="HGPｺﾞｼｯｸM" pitchFamily="50" charset="-128"/>
              </a:rPr>
              <a:t>こと。</a:t>
            </a:r>
            <a:endParaRPr kumimoji="1" lang="ja-JP" altLang="en-US" sz="1400" dirty="0"/>
          </a:p>
          <a:p>
            <a:pPr lvl="1" algn="l" eaLnBrk="1" hangingPunct="1">
              <a:spcBef>
                <a:spcPct val="30000"/>
              </a:spcBef>
              <a:buFontTx/>
              <a:buChar char="•"/>
              <a:defRPr/>
            </a:pPr>
            <a:endParaRPr kumimoji="1" lang="ja-JP" altLang="en-US" sz="1400" dirty="0" smtClean="0"/>
          </a:p>
        </p:txBody>
      </p:sp>
      <p:graphicFrame>
        <p:nvGraphicFramePr>
          <p:cNvPr id="81992" name="Group 72"/>
          <p:cNvGraphicFramePr>
            <a:graphicFrameLocks noGrp="1"/>
          </p:cNvGraphicFramePr>
          <p:nvPr/>
        </p:nvGraphicFramePr>
        <p:xfrm>
          <a:off x="703263" y="4854575"/>
          <a:ext cx="3384550" cy="1600200"/>
        </p:xfrm>
        <a:graphic>
          <a:graphicData uri="http://schemas.openxmlformats.org/drawingml/2006/table">
            <a:tbl>
              <a:tblPr/>
              <a:tblGrid>
                <a:gridCol w="647700">
                  <a:extLst>
                    <a:ext uri="{9D8B030D-6E8A-4147-A177-3AD203B41FA5}">
                      <a16:colId xmlns:a16="http://schemas.microsoft.com/office/drawing/2014/main" xmlns="" val="20000"/>
                    </a:ext>
                  </a:extLst>
                </a:gridCol>
                <a:gridCol w="647700">
                  <a:extLst>
                    <a:ext uri="{9D8B030D-6E8A-4147-A177-3AD203B41FA5}">
                      <a16:colId xmlns:a16="http://schemas.microsoft.com/office/drawing/2014/main" xmlns="" val="20001"/>
                    </a:ext>
                  </a:extLst>
                </a:gridCol>
                <a:gridCol w="936625">
                  <a:extLst>
                    <a:ext uri="{9D8B030D-6E8A-4147-A177-3AD203B41FA5}">
                      <a16:colId xmlns:a16="http://schemas.microsoft.com/office/drawing/2014/main" xmlns="" val="20002"/>
                    </a:ext>
                  </a:extLst>
                </a:gridCol>
                <a:gridCol w="1152525">
                  <a:extLst>
                    <a:ext uri="{9D8B030D-6E8A-4147-A177-3AD203B41FA5}">
                      <a16:colId xmlns:a16="http://schemas.microsoft.com/office/drawing/2014/main" xmlns="" val="20003"/>
                    </a:ext>
                  </a:extLst>
                </a:gridCol>
              </a:tblGrid>
              <a:tr h="188429">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関係事業者（例）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従事予定者数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代表団体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endParaRPr kumimoji="0" lang="ja-JP" altLang="en-US" sz="9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16431" name="AutoShape 29"/>
          <p:cNvSpPr>
            <a:spLocks noChangeArrowheads="1"/>
          </p:cNvSpPr>
          <p:nvPr/>
        </p:nvSpPr>
        <p:spPr bwMode="auto">
          <a:xfrm>
            <a:off x="992188" y="4030663"/>
            <a:ext cx="935037"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2" name="AutoShape 30"/>
          <p:cNvSpPr>
            <a:spLocks noChangeArrowheads="1"/>
          </p:cNvSpPr>
          <p:nvPr/>
        </p:nvSpPr>
        <p:spPr bwMode="auto">
          <a:xfrm>
            <a:off x="2089150" y="4029075"/>
            <a:ext cx="935038"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3" name="AutoShape 31"/>
          <p:cNvSpPr>
            <a:spLocks noChangeArrowheads="1"/>
          </p:cNvSpPr>
          <p:nvPr/>
        </p:nvSpPr>
        <p:spPr bwMode="auto">
          <a:xfrm>
            <a:off x="3151188" y="4029075"/>
            <a:ext cx="935037"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cxnSp>
        <p:nvCxnSpPr>
          <p:cNvPr id="16434" name="AutoShape 32"/>
          <p:cNvCxnSpPr>
            <a:cxnSpLocks noChangeShapeType="1"/>
            <a:stCxn id="16489" idx="2"/>
            <a:endCxn id="16431" idx="0"/>
          </p:cNvCxnSpPr>
          <p:nvPr/>
        </p:nvCxnSpPr>
        <p:spPr bwMode="auto">
          <a:xfrm rot="5400000">
            <a:off x="1905794" y="3380581"/>
            <a:ext cx="204788" cy="109537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35" name="AutoShape 33"/>
          <p:cNvCxnSpPr>
            <a:cxnSpLocks noChangeShapeType="1"/>
            <a:stCxn id="16489" idx="2"/>
            <a:endCxn id="16432" idx="0"/>
          </p:cNvCxnSpPr>
          <p:nvPr/>
        </p:nvCxnSpPr>
        <p:spPr bwMode="auto">
          <a:xfrm>
            <a:off x="2555875" y="3825875"/>
            <a:ext cx="1588" cy="2032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36" name="AutoShape 34"/>
          <p:cNvCxnSpPr>
            <a:cxnSpLocks noChangeShapeType="1"/>
            <a:stCxn id="16489" idx="2"/>
            <a:endCxn id="16433" idx="0"/>
          </p:cNvCxnSpPr>
          <p:nvPr/>
        </p:nvCxnSpPr>
        <p:spPr bwMode="auto">
          <a:xfrm rot="16200000" flipH="1">
            <a:off x="2986088" y="3395662"/>
            <a:ext cx="203200" cy="10636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7" name="AutoShape 35"/>
          <p:cNvSpPr>
            <a:spLocks noChangeArrowheads="1"/>
          </p:cNvSpPr>
          <p:nvPr/>
        </p:nvSpPr>
        <p:spPr bwMode="auto">
          <a:xfrm>
            <a:off x="2557463" y="4457700"/>
            <a:ext cx="146367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（調整中）</a:t>
            </a:r>
          </a:p>
        </p:txBody>
      </p:sp>
      <p:sp>
        <p:nvSpPr>
          <p:cNvPr id="16438" name="Rectangle 40"/>
          <p:cNvSpPr>
            <a:spLocks noChangeArrowheads="1"/>
          </p:cNvSpPr>
          <p:nvPr/>
        </p:nvSpPr>
        <p:spPr bwMode="auto">
          <a:xfrm>
            <a:off x="631825" y="3551238"/>
            <a:ext cx="3744913" cy="8143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sp>
        <p:nvSpPr>
          <p:cNvPr id="16439" name="Text Box 41"/>
          <p:cNvSpPr txBox="1">
            <a:spLocks noChangeArrowheads="1"/>
          </p:cNvSpPr>
          <p:nvPr/>
        </p:nvSpPr>
        <p:spPr bwMode="auto">
          <a:xfrm>
            <a:off x="3295650" y="3408363"/>
            <a:ext cx="1073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HG丸ｺﾞｼｯｸM-PRO" panose="020F0600000000000000" pitchFamily="50" charset="-128"/>
                <a:ea typeface="HG丸ｺﾞｼｯｸM-PRO" panose="020F0600000000000000" pitchFamily="50" charset="-128"/>
              </a:rPr>
              <a:t>コンソーシアム</a:t>
            </a:r>
          </a:p>
        </p:txBody>
      </p:sp>
      <p:sp>
        <p:nvSpPr>
          <p:cNvPr id="16440" name="AutoShape 42"/>
          <p:cNvSpPr>
            <a:spLocks noChangeArrowheads="1"/>
          </p:cNvSpPr>
          <p:nvPr/>
        </p:nvSpPr>
        <p:spPr bwMode="auto">
          <a:xfrm>
            <a:off x="1033463" y="4457700"/>
            <a:ext cx="147002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地域版協議会</a:t>
            </a:r>
          </a:p>
          <a:p>
            <a:pPr eaLnBrk="1" hangingPunct="1"/>
            <a:r>
              <a:rPr lang="ja-JP" altLang="en-US"/>
              <a:t>（調整済み）</a:t>
            </a:r>
          </a:p>
        </p:txBody>
      </p:sp>
      <p:sp>
        <p:nvSpPr>
          <p:cNvPr id="16441" name="AutoShape 10"/>
          <p:cNvSpPr>
            <a:spLocks noChangeArrowheads="1"/>
          </p:cNvSpPr>
          <p:nvPr/>
        </p:nvSpPr>
        <p:spPr bwMode="auto">
          <a:xfrm>
            <a:off x="837406" y="2480867"/>
            <a:ext cx="4248150"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a:t>・以下に示した形式（図・表）で記載すること。</a:t>
            </a:r>
          </a:p>
          <a:p>
            <a:pPr algn="l" eaLnBrk="1" hangingPunct="1"/>
            <a:r>
              <a:rPr lang="ja-JP" altLang="en-US" sz="1200"/>
              <a:t>・協力団体については、提案時点での協業確度を記載すること。</a:t>
            </a:r>
          </a:p>
          <a:p>
            <a:pPr algn="l" eaLnBrk="1" hangingPunct="1"/>
            <a:r>
              <a:rPr lang="ja-JP" altLang="en-US" sz="1200"/>
              <a:t>　（調整済み、調整中、今後調整予定など）</a:t>
            </a:r>
            <a:endParaRPr lang="ja-JP" altLang="ja-JP" sz="1200"/>
          </a:p>
        </p:txBody>
      </p:sp>
      <p:sp>
        <p:nvSpPr>
          <p:cNvPr id="16442" name="Rectangle 124"/>
          <p:cNvSpPr>
            <a:spLocks noChangeArrowheads="1"/>
          </p:cNvSpPr>
          <p:nvPr/>
        </p:nvSpPr>
        <p:spPr bwMode="auto">
          <a:xfrm>
            <a:off x="6537325" y="3635375"/>
            <a:ext cx="158273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プロジェクトリーダー</a:t>
            </a:r>
          </a:p>
        </p:txBody>
      </p:sp>
      <p:sp>
        <p:nvSpPr>
          <p:cNvPr id="16443" name="Rectangle 125"/>
          <p:cNvSpPr>
            <a:spLocks noChangeArrowheads="1"/>
          </p:cNvSpPr>
          <p:nvPr/>
        </p:nvSpPr>
        <p:spPr bwMode="auto">
          <a:xfrm>
            <a:off x="5678488"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4" name="Rectangle 126"/>
          <p:cNvSpPr>
            <a:spLocks noChangeArrowheads="1"/>
          </p:cNvSpPr>
          <p:nvPr/>
        </p:nvSpPr>
        <p:spPr bwMode="auto">
          <a:xfrm>
            <a:off x="6831013"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5" name="Rectangle 127"/>
          <p:cNvSpPr>
            <a:spLocks noChangeArrowheads="1"/>
          </p:cNvSpPr>
          <p:nvPr/>
        </p:nvSpPr>
        <p:spPr bwMode="auto">
          <a:xfrm>
            <a:off x="7981950" y="4457700"/>
            <a:ext cx="1008063"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6" name="Rectangle 128"/>
          <p:cNvSpPr>
            <a:spLocks noChangeArrowheads="1"/>
          </p:cNvSpPr>
          <p:nvPr/>
        </p:nvSpPr>
        <p:spPr bwMode="auto">
          <a:xfrm>
            <a:off x="8120063" y="40005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会計担当</a:t>
            </a:r>
          </a:p>
        </p:txBody>
      </p:sp>
      <p:sp>
        <p:nvSpPr>
          <p:cNvPr id="16447" name="Rectangle 129"/>
          <p:cNvSpPr>
            <a:spLocks noChangeArrowheads="1"/>
          </p:cNvSpPr>
          <p:nvPr/>
        </p:nvSpPr>
        <p:spPr bwMode="auto">
          <a:xfrm>
            <a:off x="5311775" y="4000500"/>
            <a:ext cx="129698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再委託先管理担当</a:t>
            </a:r>
          </a:p>
        </p:txBody>
      </p:sp>
      <p:cxnSp>
        <p:nvCxnSpPr>
          <p:cNvPr id="16448" name="AutoShape 130"/>
          <p:cNvCxnSpPr>
            <a:cxnSpLocks noChangeShapeType="1"/>
            <a:stCxn id="16442" idx="2"/>
            <a:endCxn id="16447" idx="0"/>
          </p:cNvCxnSpPr>
          <p:nvPr/>
        </p:nvCxnSpPr>
        <p:spPr bwMode="auto">
          <a:xfrm rot="5400000">
            <a:off x="6543676" y="3214687"/>
            <a:ext cx="203200" cy="13684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49" name="AutoShape 131"/>
          <p:cNvCxnSpPr>
            <a:cxnSpLocks noChangeShapeType="1"/>
            <a:stCxn id="16442" idx="2"/>
            <a:endCxn id="16446" idx="0"/>
          </p:cNvCxnSpPr>
          <p:nvPr/>
        </p:nvCxnSpPr>
        <p:spPr bwMode="auto">
          <a:xfrm rot="16200000" flipH="1">
            <a:off x="7875588" y="3251200"/>
            <a:ext cx="203200" cy="1295400"/>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0" name="AutoShape 132"/>
          <p:cNvCxnSpPr>
            <a:cxnSpLocks noChangeShapeType="1"/>
            <a:stCxn id="16442" idx="2"/>
            <a:endCxn id="16444" idx="0"/>
          </p:cNvCxnSpPr>
          <p:nvPr/>
        </p:nvCxnSpPr>
        <p:spPr bwMode="auto">
          <a:xfrm>
            <a:off x="7329488" y="3797300"/>
            <a:ext cx="4762" cy="6604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51" name="AutoShape 133"/>
          <p:cNvCxnSpPr>
            <a:cxnSpLocks noChangeShapeType="1"/>
            <a:stCxn id="16443" idx="0"/>
            <a:endCxn id="16445" idx="0"/>
          </p:cNvCxnSpPr>
          <p:nvPr/>
        </p:nvCxnSpPr>
        <p:spPr bwMode="auto">
          <a:xfrm rot="5400000" flipH="1" flipV="1">
            <a:off x="7333457" y="3305968"/>
            <a:ext cx="12700" cy="2303463"/>
          </a:xfrm>
          <a:prstGeom prst="bentConnector3">
            <a:avLst>
              <a:gd name="adj1" fmla="val 180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2" name="AutoShape 32"/>
          <p:cNvCxnSpPr>
            <a:cxnSpLocks noChangeShapeType="1"/>
            <a:stCxn id="16489" idx="1"/>
            <a:endCxn id="16440" idx="1"/>
          </p:cNvCxnSpPr>
          <p:nvPr/>
        </p:nvCxnSpPr>
        <p:spPr bwMode="auto">
          <a:xfrm rot="10800000" flipV="1">
            <a:off x="1033463" y="3724275"/>
            <a:ext cx="909637" cy="866775"/>
          </a:xfrm>
          <a:prstGeom prst="bentConnector3">
            <a:avLst>
              <a:gd name="adj1" fmla="val 12513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pSp>
        <p:nvGrpSpPr>
          <p:cNvPr id="16453" name="Group 135"/>
          <p:cNvGrpSpPr>
            <a:grpSpLocks/>
          </p:cNvGrpSpPr>
          <p:nvPr/>
        </p:nvGrpSpPr>
        <p:grpSpPr bwMode="auto">
          <a:xfrm>
            <a:off x="774700" y="3335338"/>
            <a:ext cx="936625" cy="201612"/>
            <a:chOff x="307" y="1434"/>
            <a:chExt cx="590" cy="227"/>
          </a:xfrm>
        </p:grpSpPr>
        <p:sp>
          <p:nvSpPr>
            <p:cNvPr id="16498" name="Rectangle 6"/>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9" name="Rectangle 130"/>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graphicFrame>
        <p:nvGraphicFramePr>
          <p:cNvPr id="82058" name="Group 138"/>
          <p:cNvGraphicFramePr>
            <a:graphicFrameLocks noGrp="1"/>
          </p:cNvGraphicFramePr>
          <p:nvPr/>
        </p:nvGraphicFramePr>
        <p:xfrm>
          <a:off x="5457825" y="4854575"/>
          <a:ext cx="3527425" cy="1600200"/>
        </p:xfrm>
        <a:graphic>
          <a:graphicData uri="http://schemas.openxmlformats.org/drawingml/2006/table">
            <a:tbl>
              <a:tblPr/>
              <a:tblGrid>
                <a:gridCol w="1157288">
                  <a:extLst>
                    <a:ext uri="{9D8B030D-6E8A-4147-A177-3AD203B41FA5}">
                      <a16:colId xmlns:a16="http://schemas.microsoft.com/office/drawing/2014/main" xmlns="" val="20000"/>
                    </a:ext>
                  </a:extLst>
                </a:gridCol>
                <a:gridCol w="1157287">
                  <a:extLst>
                    <a:ext uri="{9D8B030D-6E8A-4147-A177-3AD203B41FA5}">
                      <a16:colId xmlns:a16="http://schemas.microsoft.com/office/drawing/2014/main" xmlns="" val="20001"/>
                    </a:ext>
                  </a:extLst>
                </a:gridCol>
                <a:gridCol w="1212850">
                  <a:extLst>
                    <a:ext uri="{9D8B030D-6E8A-4147-A177-3AD203B41FA5}">
                      <a16:colId xmlns:a16="http://schemas.microsoft.com/office/drawing/2014/main" xmlns="" val="20002"/>
                    </a:ext>
                  </a:extLst>
                </a:gridCol>
              </a:tblGrid>
              <a:tr h="188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担当者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作業内容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プロジェクトリーダー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サブリーダー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会計経理担当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16488" name="Rectangle 172"/>
          <p:cNvSpPr>
            <a:spLocks noChangeArrowheads="1"/>
          </p:cNvSpPr>
          <p:nvPr/>
        </p:nvSpPr>
        <p:spPr bwMode="auto">
          <a:xfrm>
            <a:off x="6824663" y="4000500"/>
            <a:ext cx="936625"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サブリーダー</a:t>
            </a:r>
          </a:p>
        </p:txBody>
      </p:sp>
      <p:sp>
        <p:nvSpPr>
          <p:cNvPr id="16489" name="AutoShape 28"/>
          <p:cNvSpPr>
            <a:spLocks noChangeArrowheads="1"/>
          </p:cNvSpPr>
          <p:nvPr/>
        </p:nvSpPr>
        <p:spPr bwMode="auto">
          <a:xfrm>
            <a:off x="1943100" y="3624263"/>
            <a:ext cx="1225550"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a:p>
            <a:pPr eaLnBrk="1" hangingPunct="1"/>
            <a:r>
              <a:rPr lang="ja-JP" altLang="en-US"/>
              <a:t>代表団体：</a:t>
            </a:r>
            <a:r>
              <a:rPr lang="en-US" altLang="ja-JP"/>
              <a:t>○○</a:t>
            </a:r>
          </a:p>
          <a:p>
            <a:pPr eaLnBrk="1" hangingPunct="1"/>
            <a:endParaRPr lang="ja-JP" altLang="en-US"/>
          </a:p>
        </p:txBody>
      </p:sp>
      <p:cxnSp>
        <p:nvCxnSpPr>
          <p:cNvPr id="16490" name="AutoShape 32"/>
          <p:cNvCxnSpPr>
            <a:cxnSpLocks noChangeShapeType="1"/>
            <a:stCxn id="16489" idx="3"/>
          </p:cNvCxnSpPr>
          <p:nvPr/>
        </p:nvCxnSpPr>
        <p:spPr bwMode="auto">
          <a:xfrm>
            <a:off x="3168650" y="3725863"/>
            <a:ext cx="852488" cy="865187"/>
          </a:xfrm>
          <a:prstGeom prst="bentConnector3">
            <a:avLst>
              <a:gd name="adj1" fmla="val 12681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91" name="Rectangle 40"/>
          <p:cNvSpPr>
            <a:spLocks noChangeArrowheads="1"/>
          </p:cNvSpPr>
          <p:nvPr/>
        </p:nvSpPr>
        <p:spPr bwMode="auto">
          <a:xfrm>
            <a:off x="5240338" y="3490913"/>
            <a:ext cx="3960812" cy="11699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grpSp>
        <p:nvGrpSpPr>
          <p:cNvPr id="16492" name="Group 176"/>
          <p:cNvGrpSpPr>
            <a:grpSpLocks/>
          </p:cNvGrpSpPr>
          <p:nvPr/>
        </p:nvGrpSpPr>
        <p:grpSpPr bwMode="auto">
          <a:xfrm>
            <a:off x="5311775" y="3346450"/>
            <a:ext cx="936625" cy="201613"/>
            <a:chOff x="2757" y="1706"/>
            <a:chExt cx="590" cy="227"/>
          </a:xfrm>
        </p:grpSpPr>
        <p:sp>
          <p:nvSpPr>
            <p:cNvPr id="16496" name="Rectangle 6"/>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7" name="Rectangle 130"/>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sp>
        <p:nvSpPr>
          <p:cNvPr id="16493" name="Text Box 41"/>
          <p:cNvSpPr txBox="1">
            <a:spLocks noChangeArrowheads="1"/>
          </p:cNvSpPr>
          <p:nvPr/>
        </p:nvSpPr>
        <p:spPr bwMode="auto">
          <a:xfrm>
            <a:off x="7618413" y="3346450"/>
            <a:ext cx="1454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HG丸ｺﾞｼｯｸM-PRO" panose="020F0600000000000000" pitchFamily="50" charset="-128"/>
                <a:ea typeface="HG丸ｺﾞｼｯｸM-PRO" panose="020F0600000000000000" pitchFamily="50" charset="-128"/>
              </a:rPr>
              <a:t>代表団体（申請団体）</a:t>
            </a:r>
          </a:p>
        </p:txBody>
      </p:sp>
      <p:sp>
        <p:nvSpPr>
          <p:cNvPr id="16494" name="AutoShape 10"/>
          <p:cNvSpPr>
            <a:spLocks noChangeArrowheads="1"/>
          </p:cNvSpPr>
          <p:nvPr/>
        </p:nvSpPr>
        <p:spPr bwMode="auto">
          <a:xfrm>
            <a:off x="5168900" y="2520950"/>
            <a:ext cx="4248150" cy="57308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a:t>単独事業者での応募にあたっては、単独事業者内での実施体制、人員の役割等を記載すること。</a:t>
            </a:r>
            <a:endParaRPr lang="ja-JP" altLang="ja-JP" sz="1200"/>
          </a:p>
        </p:txBody>
      </p:sp>
      <p:sp>
        <p:nvSpPr>
          <p:cNvPr id="16495" name="AutoShape 10"/>
          <p:cNvSpPr>
            <a:spLocks noChangeArrowheads="1"/>
          </p:cNvSpPr>
          <p:nvPr/>
        </p:nvSpPr>
        <p:spPr bwMode="auto">
          <a:xfrm>
            <a:off x="5085556" y="6150768"/>
            <a:ext cx="4270375" cy="57308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t>プロジェクトリーダー及びサブリーダーには、組織の長（会長、社長、事業部長等）ではなく、実際に本プロジェクトの運営推進に関わる人を任命すること。</a:t>
            </a:r>
            <a:endParaRPr lang="ja-JP" altLang="ja-JP" sz="1200" dirty="0"/>
          </a:p>
        </p:txBody>
      </p:sp>
      <p:sp>
        <p:nvSpPr>
          <p:cNvPr id="41"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事業目的達成のための事業設計妥当性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８</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．実施体制・</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役割 （２）</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7" name="Rectangle 5"/>
          <p:cNvSpPr>
            <a:spLocks noChangeArrowheads="1"/>
          </p:cNvSpPr>
          <p:nvPr/>
        </p:nvSpPr>
        <p:spPr bwMode="auto">
          <a:xfrm>
            <a:off x="128588" y="1700213"/>
            <a:ext cx="9648825" cy="5041900"/>
          </a:xfrm>
          <a:prstGeom prst="rect">
            <a:avLst/>
          </a:prstGeom>
          <a:no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r>
              <a:rPr kumimoji="1" lang="ja-JP" altLang="en-US" sz="1400" dirty="0" smtClean="0"/>
              <a:t>連携してい</a:t>
            </a:r>
            <a:r>
              <a:rPr kumimoji="1" lang="ja-JP" altLang="en-US" sz="1400" dirty="0"/>
              <a:t>る</a:t>
            </a:r>
            <a:r>
              <a:rPr kumimoji="1" lang="ja-JP" altLang="en-US" sz="1400" dirty="0" smtClean="0"/>
              <a:t>地域版協議会の名称、地域版協会会への参加年、役割やこれまで受けた</a:t>
            </a:r>
            <a:r>
              <a:rPr kumimoji="1" lang="ja-JP" altLang="en-US" sz="1400" dirty="0"/>
              <a:t>支援</a:t>
            </a:r>
            <a:r>
              <a:rPr kumimoji="1" lang="ja-JP" altLang="en-US" sz="1400" dirty="0" smtClean="0"/>
              <a:t>の内容を記載すること。　</a:t>
            </a:r>
            <a:endParaRPr kumimoji="1" lang="en-US" altLang="ja-JP" sz="1400" dirty="0" smtClean="0"/>
          </a:p>
          <a:p>
            <a:pPr algn="l" eaLnBrk="1" hangingPunct="1">
              <a:spcBef>
                <a:spcPct val="30000"/>
              </a:spcBef>
              <a:buFont typeface="Wingdings" pitchFamily="2" charset="2"/>
              <a:buChar char="ü"/>
              <a:defRPr/>
            </a:pPr>
            <a:r>
              <a:rPr kumimoji="1" lang="ja-JP" altLang="en-US" sz="1400" dirty="0" smtClean="0"/>
              <a:t>本事業が協議会との連携を踏まえている場合は、その関連性について記載すること。</a:t>
            </a:r>
            <a:endParaRPr kumimoji="1" lang="en-US" altLang="ja-JP" sz="1400" dirty="0" smtClean="0"/>
          </a:p>
        </p:txBody>
      </p:sp>
      <p:sp>
        <p:nvSpPr>
          <p:cNvPr id="9"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
        <p:nvSpPr>
          <p:cNvPr id="11" name="AutoShape 10"/>
          <p:cNvSpPr>
            <a:spLocks noChangeArrowheads="1"/>
          </p:cNvSpPr>
          <p:nvPr/>
        </p:nvSpPr>
        <p:spPr bwMode="auto">
          <a:xfrm>
            <a:off x="159107" y="955734"/>
            <a:ext cx="6962303"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kumimoji="1" lang="ja-JP" altLang="en-US" sz="1200" dirty="0"/>
              <a:t>地域版協議会と連携している</a:t>
            </a:r>
            <a:r>
              <a:rPr kumimoji="1" lang="ja-JP" altLang="en-US" sz="1200" dirty="0" smtClean="0"/>
              <a:t>場合（本提案書</a:t>
            </a:r>
            <a:r>
              <a:rPr kumimoji="1" lang="en-US" altLang="ja-JP" sz="1200" dirty="0" smtClean="0"/>
              <a:t>p</a:t>
            </a:r>
            <a:r>
              <a:rPr kumimoji="1" lang="ja-JP" altLang="en-US" sz="1200" dirty="0" smtClean="0"/>
              <a:t>１における「代表団体における地域版協議会への参加状況に①もしくは②と回答している場合）は</a:t>
            </a:r>
            <a:r>
              <a:rPr kumimoji="1" lang="ja-JP" altLang="en-US" sz="1200" dirty="0"/>
              <a:t>、地域版協</a:t>
            </a:r>
            <a:r>
              <a:rPr kumimoji="1" lang="ja-JP" altLang="en-US" sz="1200" dirty="0" smtClean="0"/>
              <a:t>議会における代表団体の活動に</a:t>
            </a:r>
            <a:r>
              <a:rPr kumimoji="1" lang="ja-JP" altLang="en-US" sz="1200" dirty="0"/>
              <a:t>ついて記載する</a:t>
            </a:r>
            <a:r>
              <a:rPr kumimoji="1" lang="ja-JP" altLang="en-US" sz="1200" dirty="0" smtClean="0"/>
              <a:t>。</a:t>
            </a:r>
            <a:endParaRPr kumimoji="1" lang="ja-JP" altLang="en-US" sz="1200" dirty="0"/>
          </a:p>
        </p:txBody>
      </p:sp>
    </p:spTree>
    <p:extLst>
      <p:ext uri="{BB962C8B-B14F-4D97-AF65-F5344CB8AC3E}">
        <p14:creationId xmlns:p14="http://schemas.microsoft.com/office/powerpoint/2010/main" val="4138378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事業目的達成のための事業設計妥当性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９</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1" name="Rectangle 5"/>
          <p:cNvSpPr>
            <a:spLocks noChangeArrowheads="1"/>
          </p:cNvSpPr>
          <p:nvPr/>
        </p:nvSpPr>
        <p:spPr bwMode="auto">
          <a:xfrm>
            <a:off x="128588" y="908720"/>
            <a:ext cx="9648825" cy="592705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事業費概算を、</a:t>
            </a:r>
            <a:r>
              <a:rPr lang="ja-JP" altLang="en-US" sz="1400" dirty="0" smtClean="0"/>
              <a:t>様式</a:t>
            </a:r>
            <a:r>
              <a:rPr lang="en-US" altLang="ja-JP" sz="1400" dirty="0" smtClean="0"/>
              <a:t>4</a:t>
            </a:r>
            <a:r>
              <a:rPr lang="ja-JP" altLang="en-US" sz="1400" dirty="0" smtClean="0"/>
              <a:t>：積算内訳を</a:t>
            </a:r>
            <a:r>
              <a:rPr lang="ja-JP" altLang="en-US" sz="1400" dirty="0"/>
              <a:t>基に、単位千円にて、下表内に直接記載すること。</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3426510051"/>
              </p:ext>
            </p:extLst>
          </p:nvPr>
        </p:nvGraphicFramePr>
        <p:xfrm>
          <a:off x="2359918" y="1556792"/>
          <a:ext cx="5472608" cy="4275062"/>
        </p:xfrm>
        <a:graphic>
          <a:graphicData uri="http://schemas.openxmlformats.org/drawingml/2006/table">
            <a:tbl>
              <a:tblPr firstRow="1" bandRow="1">
                <a:tableStyleId>{5C22544A-7EE6-4342-B048-85BDC9FD1C3A}</a:tableStyleId>
              </a:tblPr>
              <a:tblGrid>
                <a:gridCol w="2020602">
                  <a:extLst>
                    <a:ext uri="{9D8B030D-6E8A-4147-A177-3AD203B41FA5}">
                      <a16:colId xmlns:a16="http://schemas.microsoft.com/office/drawing/2014/main" xmlns="" val="20000"/>
                    </a:ext>
                  </a:extLst>
                </a:gridCol>
                <a:gridCol w="1614001">
                  <a:extLst>
                    <a:ext uri="{9D8B030D-6E8A-4147-A177-3AD203B41FA5}">
                      <a16:colId xmlns:a16="http://schemas.microsoft.com/office/drawing/2014/main" xmlns="" val="20001"/>
                    </a:ext>
                  </a:extLst>
                </a:gridCol>
                <a:gridCol w="1838005">
                  <a:extLst>
                    <a:ext uri="{9D8B030D-6E8A-4147-A177-3AD203B41FA5}">
                      <a16:colId xmlns:a16="http://schemas.microsoft.com/office/drawing/2014/main" xmlns="" val="20002"/>
                    </a:ext>
                  </a:extLst>
                </a:gridCol>
              </a:tblGrid>
              <a:tr h="251476">
                <a:tc gridSpan="2">
                  <a:txBody>
                    <a:bodyPr/>
                    <a:lstStyle/>
                    <a:p>
                      <a:pPr algn="ctr"/>
                      <a:r>
                        <a:rPr kumimoji="1" lang="ja-JP" altLang="en-US" sz="1050" dirty="0" smtClean="0">
                          <a:solidFill>
                            <a:schemeClr val="tx1"/>
                          </a:solidFill>
                        </a:rPr>
                        <a:t>経費項目</a:t>
                      </a:r>
                      <a:endParaRPr kumimoji="1" lang="ja-JP" altLang="en-US" sz="1050" dirty="0">
                        <a:solidFill>
                          <a:schemeClr val="tx1"/>
                        </a:solidFill>
                      </a:endParaRPr>
                    </a:p>
                  </a:txBody>
                  <a:tcPr marL="91455" marR="91455" marT="45723" marB="45723" anchor="ctr"/>
                </a:tc>
                <a:tc hMerge="1">
                  <a:txBody>
                    <a:bodyPr/>
                    <a:lstStyle/>
                    <a:p>
                      <a:endParaRPr kumimoji="1" lang="ja-JP" altLang="en-US" sz="1000" dirty="0">
                        <a:solidFill>
                          <a:schemeClr val="tx1"/>
                        </a:solidFill>
                      </a:endParaRPr>
                    </a:p>
                  </a:txBody>
                  <a:tcPr marL="91455" marR="91455" marT="45723" marB="45723"/>
                </a:tc>
                <a:tc>
                  <a:txBody>
                    <a:bodyPr/>
                    <a:lstStyle/>
                    <a:p>
                      <a:r>
                        <a:rPr kumimoji="1" lang="ja-JP" altLang="en-US" sz="1050" dirty="0" smtClean="0">
                          <a:solidFill>
                            <a:schemeClr val="tx1"/>
                          </a:solidFill>
                        </a:rPr>
                        <a:t>経費（単位：千円）</a:t>
                      </a:r>
                      <a:endParaRPr kumimoji="1" lang="ja-JP" altLang="en-US" sz="1050" dirty="0">
                        <a:solidFill>
                          <a:schemeClr val="tx1"/>
                        </a:solidFill>
                      </a:endParaRPr>
                    </a:p>
                  </a:txBody>
                  <a:tcPr marL="91455" marR="91455" marT="45723" marB="45723"/>
                </a:tc>
                <a:extLst>
                  <a:ext uri="{0D108BD9-81ED-4DB2-BD59-A6C34878D82A}">
                    <a16:rowId xmlns:a16="http://schemas.microsoft.com/office/drawing/2014/main" xmlns="" val="10000"/>
                  </a:ext>
                </a:extLst>
              </a:tr>
              <a:tr h="251476">
                <a:tc>
                  <a:txBody>
                    <a:bodyPr/>
                    <a:lstStyle/>
                    <a:p>
                      <a:r>
                        <a:rPr kumimoji="1" lang="ja-JP" altLang="en-US" sz="1050" dirty="0" smtClean="0"/>
                        <a:t>人件費</a:t>
                      </a:r>
                      <a:endParaRPr kumimoji="1" lang="ja-JP" altLang="en-US" sz="1050" dirty="0"/>
                    </a:p>
                  </a:txBody>
                  <a:tcPr marL="91455" marR="91455" marT="45723" marB="45723"/>
                </a:tc>
                <a:tc>
                  <a:txBody>
                    <a:bodyPr/>
                    <a:lstStyle/>
                    <a:p>
                      <a:r>
                        <a:rPr kumimoji="1" lang="ja-JP" altLang="en-US" sz="1050" dirty="0" smtClean="0"/>
                        <a:t>人件費</a:t>
                      </a:r>
                      <a:endParaRPr kumimoji="1" lang="ja-JP" altLang="en-US" sz="1050" dirty="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01"/>
                  </a:ext>
                </a:extLst>
              </a:tr>
              <a:tr h="251476">
                <a:tc>
                  <a:txBody>
                    <a:bodyPr/>
                    <a:lstStyle/>
                    <a:p>
                      <a:r>
                        <a:rPr kumimoji="1" lang="ja-JP" altLang="en-US" sz="1050" dirty="0" smtClean="0"/>
                        <a:t>事業費</a:t>
                      </a:r>
                      <a:endParaRPr kumimoji="1" lang="ja-JP" altLang="en-US" sz="1050" dirty="0"/>
                    </a:p>
                  </a:txBody>
                  <a:tcPr marL="91455" marR="91455" marT="45723" marB="45723"/>
                </a:tc>
                <a:tc>
                  <a:txBody>
                    <a:bodyPr/>
                    <a:lstStyle/>
                    <a:p>
                      <a:r>
                        <a:rPr kumimoji="1" lang="ja-JP" altLang="en-US" sz="1050" dirty="0" smtClean="0"/>
                        <a:t>旅費</a:t>
                      </a:r>
                      <a:endParaRPr kumimoji="1" lang="ja-JP" altLang="en-US" sz="1050" dirty="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02"/>
                  </a:ext>
                </a:extLst>
              </a:tr>
              <a:tr h="251476">
                <a:tc>
                  <a:txBody>
                    <a:bodyPr/>
                    <a:lstStyle/>
                    <a:p>
                      <a:endParaRPr kumimoji="1" lang="ja-JP" altLang="en-US" sz="1050"/>
                    </a:p>
                  </a:txBody>
                  <a:tcPr marL="91455" marR="91455" marT="45723" marB="45723"/>
                </a:tc>
                <a:tc>
                  <a:txBody>
                    <a:bodyPr/>
                    <a:lstStyle/>
                    <a:p>
                      <a:r>
                        <a:rPr kumimoji="1" lang="ja-JP" altLang="en-US" sz="1050" dirty="0" smtClean="0"/>
                        <a:t>会議費</a:t>
                      </a:r>
                      <a:endParaRPr kumimoji="1" lang="en-US" altLang="ja-JP" sz="1050" dirty="0" smtClean="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03"/>
                  </a:ext>
                </a:extLst>
              </a:tr>
              <a:tr h="251476">
                <a:tc>
                  <a:txBody>
                    <a:bodyPr/>
                    <a:lstStyle/>
                    <a:p>
                      <a:endParaRPr kumimoji="1" lang="ja-JP" altLang="en-US" sz="1050"/>
                    </a:p>
                  </a:txBody>
                  <a:tcPr marL="91455" marR="91455" marT="45723" marB="45723"/>
                </a:tc>
                <a:tc>
                  <a:txBody>
                    <a:bodyPr/>
                    <a:lstStyle/>
                    <a:p>
                      <a:r>
                        <a:rPr kumimoji="1" lang="ja-JP" altLang="en-US" sz="1050" dirty="0" smtClean="0"/>
                        <a:t>謝金</a:t>
                      </a:r>
                      <a:endParaRPr kumimoji="1" lang="ja-JP" altLang="en-US" sz="1050" dirty="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04"/>
                  </a:ext>
                </a:extLst>
              </a:tr>
              <a:tr h="251476">
                <a:tc>
                  <a:txBody>
                    <a:bodyPr/>
                    <a:lstStyle/>
                    <a:p>
                      <a:endParaRPr kumimoji="1" lang="ja-JP" altLang="en-US" sz="1050"/>
                    </a:p>
                  </a:txBody>
                  <a:tcPr marL="91455" marR="91455" marT="45723" marB="45723"/>
                </a:tc>
                <a:tc>
                  <a:txBody>
                    <a:bodyPr/>
                    <a:lstStyle/>
                    <a:p>
                      <a:r>
                        <a:rPr kumimoji="1" lang="ja-JP" altLang="en-US" sz="1050" dirty="0" smtClean="0"/>
                        <a:t>備品費・借料及び損料</a:t>
                      </a:r>
                      <a:endParaRPr kumimoji="1" lang="ja-JP" altLang="en-US" sz="1050" dirty="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05"/>
                  </a:ext>
                </a:extLst>
              </a:tr>
              <a:tr h="251476">
                <a:tc>
                  <a:txBody>
                    <a:bodyPr/>
                    <a:lstStyle/>
                    <a:p>
                      <a:endParaRPr kumimoji="1" lang="ja-JP" altLang="en-US" sz="1050" dirty="0"/>
                    </a:p>
                  </a:txBody>
                  <a:tcPr marL="91455" marR="91455" marT="45723" marB="45723"/>
                </a:tc>
                <a:tc>
                  <a:txBody>
                    <a:bodyPr/>
                    <a:lstStyle/>
                    <a:p>
                      <a:r>
                        <a:rPr kumimoji="1" lang="ja-JP" altLang="en-US" sz="1050" dirty="0" smtClean="0"/>
                        <a:t>消耗品費</a:t>
                      </a:r>
                      <a:endParaRPr kumimoji="1" lang="ja-JP" altLang="en-US" sz="1050" dirty="0"/>
                    </a:p>
                  </a:txBody>
                  <a:tcPr marL="91455" marR="91455" marT="45723" marB="45723"/>
                </a:tc>
                <a:tc>
                  <a:txBody>
                    <a:bodyPr/>
                    <a:lstStyle/>
                    <a:p>
                      <a:endParaRPr kumimoji="1" lang="ja-JP" altLang="en-US" sz="1050" dirty="0"/>
                    </a:p>
                  </a:txBody>
                  <a:tcPr marL="91455" marR="91455" marT="45723" marB="45723"/>
                </a:tc>
                <a:extLst>
                  <a:ext uri="{0D108BD9-81ED-4DB2-BD59-A6C34878D82A}">
                    <a16:rowId xmlns:a16="http://schemas.microsoft.com/office/drawing/2014/main" xmlns="" val="10006"/>
                  </a:ext>
                </a:extLst>
              </a:tr>
              <a:tr h="251476">
                <a:tc>
                  <a:txBody>
                    <a:bodyPr/>
                    <a:lstStyle/>
                    <a:p>
                      <a:endParaRPr kumimoji="1" lang="ja-JP" altLang="en-US" sz="1050" dirty="0"/>
                    </a:p>
                  </a:txBody>
                  <a:tcPr marL="91455" marR="91455" marT="45723" marB="45723"/>
                </a:tc>
                <a:tc>
                  <a:txBody>
                    <a:bodyPr/>
                    <a:lstStyle/>
                    <a:p>
                      <a:r>
                        <a:rPr kumimoji="1" lang="ja-JP" altLang="en-US" sz="1050" dirty="0" smtClean="0"/>
                        <a:t>外注費</a:t>
                      </a:r>
                      <a:endParaRPr kumimoji="1" lang="ja-JP" altLang="en-US" sz="1050" dirty="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07"/>
                  </a:ext>
                </a:extLst>
              </a:tr>
              <a:tr h="251476">
                <a:tc>
                  <a:txBody>
                    <a:bodyPr/>
                    <a:lstStyle/>
                    <a:p>
                      <a:endParaRPr kumimoji="1" lang="ja-JP" altLang="en-US" sz="1050"/>
                    </a:p>
                  </a:txBody>
                  <a:tcPr marL="91455" marR="91455" marT="45723" marB="45723"/>
                </a:tc>
                <a:tc>
                  <a:txBody>
                    <a:bodyPr/>
                    <a:lstStyle/>
                    <a:p>
                      <a:r>
                        <a:rPr kumimoji="1" lang="ja-JP" altLang="en-US" sz="1050" dirty="0" smtClean="0"/>
                        <a:t>印刷製本費</a:t>
                      </a:r>
                      <a:endParaRPr kumimoji="1" lang="ja-JP" altLang="en-US" sz="1050" dirty="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08"/>
                  </a:ext>
                </a:extLst>
              </a:tr>
              <a:tr h="251476">
                <a:tc>
                  <a:txBody>
                    <a:bodyPr/>
                    <a:lstStyle/>
                    <a:p>
                      <a:endParaRPr kumimoji="1" lang="ja-JP" altLang="en-US" sz="1050"/>
                    </a:p>
                  </a:txBody>
                  <a:tcPr marL="91455" marR="91455" marT="45723" marB="45723"/>
                </a:tc>
                <a:tc>
                  <a:txBody>
                    <a:bodyPr/>
                    <a:lstStyle/>
                    <a:p>
                      <a:r>
                        <a:rPr kumimoji="1" lang="zh-TW" altLang="en-US" sz="1050" dirty="0" smtClean="0"/>
                        <a:t>補助員人件費</a:t>
                      </a:r>
                      <a:endParaRPr kumimoji="1" lang="ja-JP" altLang="en-US" sz="1050" dirty="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09"/>
                  </a:ext>
                </a:extLst>
              </a:tr>
              <a:tr h="251476">
                <a:tc>
                  <a:txBody>
                    <a:bodyPr/>
                    <a:lstStyle/>
                    <a:p>
                      <a:endParaRPr kumimoji="1" lang="ja-JP" altLang="en-US" sz="1050"/>
                    </a:p>
                  </a:txBody>
                  <a:tcPr marL="91455" marR="91455" marT="45723" marB="45723"/>
                </a:tc>
                <a:tc>
                  <a:txBody>
                    <a:bodyPr/>
                    <a:lstStyle/>
                    <a:p>
                      <a:r>
                        <a:rPr kumimoji="1" lang="ja-JP" altLang="en-US" sz="1050" dirty="0" smtClean="0"/>
                        <a:t>その他諸経費</a:t>
                      </a:r>
                      <a:endParaRPr kumimoji="1" lang="ja-JP" altLang="en-US" sz="1050" dirty="0"/>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10"/>
                  </a:ext>
                </a:extLst>
              </a:tr>
              <a:tr h="251476">
                <a:tc>
                  <a:txBody>
                    <a:bodyPr/>
                    <a:lstStyle/>
                    <a:p>
                      <a:r>
                        <a:rPr kumimoji="1" lang="ja-JP" altLang="en-US" sz="1050" dirty="0" smtClean="0"/>
                        <a:t>（事業費計）</a:t>
                      </a:r>
                      <a:endParaRPr kumimoji="1" lang="ja-JP" altLang="en-US" sz="1050" dirty="0"/>
                    </a:p>
                  </a:txBody>
                  <a:tcPr marL="91455" marR="91455" marT="45723" marB="45723"/>
                </a:tc>
                <a:tc>
                  <a:txBody>
                    <a:bodyPr/>
                    <a:lstStyle/>
                    <a:p>
                      <a:endParaRPr kumimoji="1" lang="ja-JP" altLang="en-US" sz="1050" dirty="0"/>
                    </a:p>
                  </a:txBody>
                  <a:tcPr marL="91455" marR="91455" marT="45723" marB="45723"/>
                </a:tc>
                <a:tc>
                  <a:txBody>
                    <a:bodyPr/>
                    <a:lstStyle/>
                    <a:p>
                      <a:r>
                        <a:rPr kumimoji="1" lang="en-US" altLang="ja-JP" sz="1050" dirty="0" smtClean="0"/>
                        <a:t>XXXXXXX</a:t>
                      </a:r>
                      <a:endParaRPr kumimoji="1" lang="ja-JP" altLang="en-US" sz="1050" dirty="0"/>
                    </a:p>
                  </a:txBody>
                  <a:tcPr marL="91455" marR="91455" marT="45723" marB="45723"/>
                </a:tc>
                <a:extLst>
                  <a:ext uri="{0D108BD9-81ED-4DB2-BD59-A6C34878D82A}">
                    <a16:rowId xmlns:a16="http://schemas.microsoft.com/office/drawing/2014/main" xmlns="" val="10011"/>
                  </a:ext>
                </a:extLst>
              </a:tr>
              <a:tr h="243868">
                <a:tc rowSpan="3">
                  <a:txBody>
                    <a:bodyPr/>
                    <a:lstStyle/>
                    <a:p>
                      <a:r>
                        <a:rPr kumimoji="1" lang="ja-JP" altLang="en-US" sz="1050" dirty="0" smtClean="0"/>
                        <a:t>委託費</a:t>
                      </a:r>
                      <a:endParaRPr kumimoji="1" lang="ja-JP" altLang="en-US" sz="1050" dirty="0"/>
                    </a:p>
                  </a:txBody>
                  <a:tcPr marL="91455" marR="91455" marT="45723" marB="45723"/>
                </a:tc>
                <a:tc>
                  <a:txBody>
                    <a:bodyPr/>
                    <a:lstStyle/>
                    <a:p>
                      <a:r>
                        <a:rPr kumimoji="1" lang="ja-JP" altLang="en-US" sz="1050" dirty="0" smtClean="0"/>
                        <a:t>参加団体</a:t>
                      </a:r>
                      <a:r>
                        <a:rPr kumimoji="1" lang="en-US" altLang="ja-JP" sz="1050" dirty="0" smtClean="0"/>
                        <a:t>A</a:t>
                      </a:r>
                    </a:p>
                  </a:txBody>
                  <a:tcPr marL="91455" marR="91455" marT="45723" marB="45723"/>
                </a:tc>
                <a:tc>
                  <a:txBody>
                    <a:bodyPr/>
                    <a:lstStyle/>
                    <a:p>
                      <a:r>
                        <a:rPr kumimoji="1" lang="en-US" altLang="ja-JP" sz="1050" dirty="0" smtClean="0"/>
                        <a:t>XXXXX</a:t>
                      </a:r>
                    </a:p>
                  </a:txBody>
                  <a:tcPr marL="91455" marR="91455" marT="45723" marB="45723"/>
                </a:tc>
                <a:extLst>
                  <a:ext uri="{0D108BD9-81ED-4DB2-BD59-A6C34878D82A}">
                    <a16:rowId xmlns:a16="http://schemas.microsoft.com/office/drawing/2014/main" xmlns="" val="10012"/>
                  </a:ext>
                </a:extLst>
              </a:tr>
              <a:tr h="243868">
                <a:tc vMerge="1">
                  <a:txBody>
                    <a:bodyPr/>
                    <a:lstStyle/>
                    <a:p>
                      <a:endParaRPr kumimoji="1" lang="ja-JP" altLang="en-US"/>
                    </a:p>
                  </a:txBody>
                  <a:tcPr/>
                </a:tc>
                <a:tc>
                  <a:txBody>
                    <a:bodyPr/>
                    <a:lstStyle/>
                    <a:p>
                      <a:r>
                        <a:rPr kumimoji="1" lang="ja-JP" altLang="en-US" sz="1050" dirty="0" smtClean="0"/>
                        <a:t>参加団体</a:t>
                      </a:r>
                      <a:r>
                        <a:rPr kumimoji="1" lang="en-US" altLang="ja-JP" sz="1050" dirty="0" smtClean="0"/>
                        <a:t>B</a:t>
                      </a:r>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13"/>
                  </a:ext>
                </a:extLst>
              </a:tr>
              <a:tr h="243868">
                <a:tc vMerge="1">
                  <a:txBody>
                    <a:bodyPr/>
                    <a:lstStyle/>
                    <a:p>
                      <a:endParaRPr kumimoji="1" lang="ja-JP" altLang="en-US"/>
                    </a:p>
                  </a:txBody>
                  <a:tcPr/>
                </a:tc>
                <a:tc>
                  <a:txBody>
                    <a:bodyPr/>
                    <a:lstStyle/>
                    <a:p>
                      <a:r>
                        <a:rPr kumimoji="1" lang="ja-JP" altLang="en-US" sz="1050" dirty="0" smtClean="0"/>
                        <a:t>参加団体</a:t>
                      </a:r>
                      <a:r>
                        <a:rPr kumimoji="1" lang="en-US" altLang="ja-JP" sz="1050" dirty="0" smtClean="0"/>
                        <a:t>C</a:t>
                      </a:r>
                    </a:p>
                  </a:txBody>
                  <a:tcPr marL="91455" marR="91455" marT="45723" marB="45723"/>
                </a:tc>
                <a:tc>
                  <a:txBody>
                    <a:bodyPr/>
                    <a:lstStyle/>
                    <a:p>
                      <a:r>
                        <a:rPr kumimoji="1" lang="en-US" altLang="ja-JP" sz="1050" dirty="0" smtClean="0"/>
                        <a:t>XXXXX</a:t>
                      </a:r>
                      <a:endParaRPr kumimoji="1" lang="ja-JP" altLang="en-US" sz="1050" dirty="0"/>
                    </a:p>
                  </a:txBody>
                  <a:tcPr marL="91455" marR="91455" marT="45723" marB="45723"/>
                </a:tc>
                <a:extLst>
                  <a:ext uri="{0D108BD9-81ED-4DB2-BD59-A6C34878D82A}">
                    <a16:rowId xmlns:a16="http://schemas.microsoft.com/office/drawing/2014/main" xmlns="" val="10014"/>
                  </a:ext>
                </a:extLst>
              </a:tr>
              <a:tr h="251476">
                <a:tc>
                  <a:txBody>
                    <a:bodyPr/>
                    <a:lstStyle/>
                    <a:p>
                      <a:r>
                        <a:rPr kumimoji="1" lang="ja-JP" altLang="en-US" sz="1050" dirty="0" smtClean="0"/>
                        <a:t>（委託費計）</a:t>
                      </a:r>
                      <a:endParaRPr kumimoji="1" lang="ja-JP" altLang="en-US" sz="1050" dirty="0"/>
                    </a:p>
                  </a:txBody>
                  <a:tcPr marL="91455" marR="91455" marT="45723" marB="45723"/>
                </a:tc>
                <a:tc>
                  <a:txBody>
                    <a:bodyPr/>
                    <a:lstStyle/>
                    <a:p>
                      <a:endParaRPr kumimoji="1" lang="ja-JP" altLang="en-US" sz="1050"/>
                    </a:p>
                  </a:txBody>
                  <a:tcPr marL="91455" marR="91455" marT="45723" marB="45723"/>
                </a:tc>
                <a:tc>
                  <a:txBody>
                    <a:bodyPr/>
                    <a:lstStyle/>
                    <a:p>
                      <a:r>
                        <a:rPr kumimoji="1" lang="en-US" altLang="ja-JP" sz="1050" dirty="0" smtClean="0"/>
                        <a:t>XXXXXX</a:t>
                      </a:r>
                      <a:endParaRPr kumimoji="1" lang="ja-JP" altLang="en-US" sz="1050" dirty="0"/>
                    </a:p>
                  </a:txBody>
                  <a:tcPr marL="91455" marR="91455" marT="45723" marB="45723"/>
                </a:tc>
                <a:extLst>
                  <a:ext uri="{0D108BD9-81ED-4DB2-BD59-A6C34878D82A}">
                    <a16:rowId xmlns:a16="http://schemas.microsoft.com/office/drawing/2014/main" xmlns="" val="10015"/>
                  </a:ext>
                </a:extLst>
              </a:tr>
              <a:tr h="251476">
                <a:tc gridSpan="2">
                  <a:txBody>
                    <a:bodyPr/>
                    <a:lstStyle/>
                    <a:p>
                      <a:r>
                        <a:rPr kumimoji="1" lang="ja-JP" altLang="en-US" sz="1050" dirty="0" smtClean="0"/>
                        <a:t>総事業費（補助対象経費）</a:t>
                      </a:r>
                      <a:endParaRPr kumimoji="1" lang="ja-JP" altLang="en-US" sz="1050" dirty="0"/>
                    </a:p>
                  </a:txBody>
                  <a:tcPr marL="91455" marR="91455" marT="45723" marB="45723"/>
                </a:tc>
                <a:tc hMerge="1">
                  <a:txBody>
                    <a:bodyPr/>
                    <a:lstStyle/>
                    <a:p>
                      <a:endParaRPr kumimoji="1" lang="ja-JP" altLang="en-US" sz="1000" dirty="0"/>
                    </a:p>
                  </a:txBody>
                  <a:tcPr marL="91455" marR="91455" marT="45723" marB="45723"/>
                </a:tc>
                <a:tc>
                  <a:txBody>
                    <a:bodyPr/>
                    <a:lstStyle/>
                    <a:p>
                      <a:r>
                        <a:rPr kumimoji="1" lang="en-US" altLang="ja-JP" sz="1050" dirty="0" smtClean="0"/>
                        <a:t>XXXXXXXX</a:t>
                      </a:r>
                      <a:endParaRPr kumimoji="1" lang="ja-JP" altLang="en-US" sz="1050" dirty="0"/>
                    </a:p>
                  </a:txBody>
                  <a:tcPr marL="91455" marR="91455" marT="45723" marB="45723"/>
                </a:tc>
                <a:extLst>
                  <a:ext uri="{0D108BD9-81ED-4DB2-BD59-A6C34878D82A}">
                    <a16:rowId xmlns:a16="http://schemas.microsoft.com/office/drawing/2014/main" xmlns="" val="10016"/>
                  </a:ext>
                </a:extLst>
              </a:tr>
            </a:tbl>
          </a:graphicData>
        </a:graphic>
      </p:graphicFrame>
    </p:spTree>
    <p:extLst>
      <p:ext uri="{BB962C8B-B14F-4D97-AF65-F5344CB8AC3E}">
        <p14:creationId xmlns:p14="http://schemas.microsoft.com/office/powerpoint/2010/main" val="446554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自走化可能性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０</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．事業化に向けた計画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908720"/>
            <a:ext cx="9648825" cy="5912768"/>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事業</a:t>
            </a:r>
            <a:r>
              <a:rPr kumimoji="1" lang="ja-JP" altLang="en-US" sz="1400" dirty="0">
                <a:latin typeface="ＭＳ Ｐゴシック" charset="-128"/>
                <a:ea typeface="ＭＳ Ｐゴシック" charset="-128"/>
              </a:rPr>
              <a:t>が自立し地域に根ざしたものとするまでの中長期的なロードマップ</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事業化</a:t>
            </a:r>
            <a:r>
              <a:rPr kumimoji="1" lang="ja-JP" altLang="en-US" sz="1400" dirty="0">
                <a:latin typeface="ＭＳ Ｐゴシック" charset="-128"/>
                <a:ea typeface="ＭＳ Ｐゴシック" charset="-128"/>
              </a:rPr>
              <a:t>に向けた本年度の達成目標（定性・定量）</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本年度</a:t>
            </a:r>
            <a:r>
              <a:rPr kumimoji="1" lang="ja-JP" altLang="en-US" sz="1400" dirty="0">
                <a:latin typeface="ＭＳ Ｐゴシック" charset="-128"/>
                <a:ea typeface="ＭＳ Ｐゴシック" charset="-128"/>
              </a:rPr>
              <a:t>の目標達成度合いを確認・検証するための方法</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本年度</a:t>
            </a:r>
            <a:r>
              <a:rPr kumimoji="1" lang="ja-JP" altLang="en-US" sz="1400" dirty="0">
                <a:latin typeface="ＭＳ Ｐゴシック" charset="-128"/>
                <a:ea typeface="ＭＳ Ｐゴシック" charset="-128"/>
              </a:rPr>
              <a:t>の成果を次年度以降にどのように活用するか</a:t>
            </a:r>
          </a:p>
          <a:p>
            <a:pPr algn="l">
              <a:spcBef>
                <a:spcPct val="30000"/>
              </a:spcBef>
              <a:defRPr/>
            </a:pPr>
            <a:r>
              <a:rPr kumimoji="1" lang="ja-JP" altLang="en-US" sz="1400" dirty="0" smtClean="0">
                <a:latin typeface="ＭＳ Ｐゴシック" charset="-128"/>
                <a:ea typeface="ＭＳ Ｐゴシック" charset="-128"/>
              </a:rPr>
              <a:t>を</a:t>
            </a:r>
            <a:r>
              <a:rPr kumimoji="1" lang="ja-JP" altLang="en-US" sz="1400" dirty="0">
                <a:latin typeface="ＭＳ Ｐゴシック" charset="-128"/>
                <a:ea typeface="ＭＳ Ｐゴシック" charset="-128"/>
              </a:rPr>
              <a:t>記述すること</a:t>
            </a:r>
            <a:r>
              <a:rPr kumimoji="1" lang="ja-JP" altLang="en-US" sz="1400" dirty="0" smtClean="0">
                <a:latin typeface="ＭＳ Ｐゴシック" charset="-128"/>
                <a:ea typeface="ＭＳ Ｐゴシック" charset="-128"/>
              </a:rPr>
              <a:t>。</a:t>
            </a:r>
            <a:endParaRPr kumimoji="1" lang="en-US" altLang="ja-JP" sz="1400" dirty="0">
              <a:solidFill>
                <a:srgbClr val="FF0000"/>
              </a:solidFill>
              <a:latin typeface="ＭＳ Ｐゴシック" charset="-128"/>
              <a:ea typeface="ＭＳ Ｐゴシック" charset="-128"/>
            </a:endParaRPr>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
        <p:nvSpPr>
          <p:cNvPr id="6" name="AutoShape 10"/>
          <p:cNvSpPr>
            <a:spLocks noChangeArrowheads="1"/>
          </p:cNvSpPr>
          <p:nvPr/>
        </p:nvSpPr>
        <p:spPr bwMode="auto">
          <a:xfrm>
            <a:off x="732631" y="2924944"/>
            <a:ext cx="8440737" cy="3600400"/>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smtClean="0">
                <a:latin typeface="ＭＳ Ｐゴシック" charset="-128"/>
                <a:ea typeface="ＭＳ Ｐゴシック" charset="-128"/>
              </a:rPr>
              <a:t>＜補足＞</a:t>
            </a:r>
            <a:endParaRPr kumimoji="1" lang="en-US" altLang="ja-JP" sz="1200" dirty="0" smtClean="0">
              <a:latin typeface="ＭＳ Ｐゴシック" charset="-128"/>
              <a:ea typeface="ＭＳ Ｐゴシック" charset="-128"/>
            </a:endParaRPr>
          </a:p>
          <a:p>
            <a:pPr marL="0" lvl="1" algn="l">
              <a:spcBef>
                <a:spcPct val="30000"/>
              </a:spcBef>
              <a:defRPr/>
            </a:pPr>
            <a:r>
              <a:rPr kumimoji="1" lang="ja-JP" altLang="en-US" sz="1200" dirty="0" smtClean="0">
                <a:latin typeface="ＭＳ Ｐゴシック" charset="-128"/>
                <a:ea typeface="ＭＳ Ｐゴシック" charset="-128"/>
              </a:rPr>
              <a:t>中長期的なロードマップを示すにあたり以下の要素を記載すること。</a:t>
            </a:r>
            <a:endParaRPr kumimoji="1" lang="en-US" altLang="ja-JP" sz="1200" dirty="0" smtClean="0">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latin typeface="ＭＳ Ｐゴシック" charset="-128"/>
                <a:ea typeface="ＭＳ Ｐゴシック" charset="-128"/>
              </a:rPr>
              <a:t>事業主体となる企業・団体名、連携先の企業・団体名等（地域版協議会を含む）とその役割</a:t>
            </a:r>
          </a:p>
          <a:p>
            <a:pPr marL="171450" lvl="1" indent="-171450" algn="l">
              <a:spcBef>
                <a:spcPct val="30000"/>
              </a:spcBef>
              <a:buFont typeface="Arial" panose="020B0604020202020204" pitchFamily="34" charset="0"/>
              <a:buChar char="•"/>
              <a:defRPr/>
            </a:pPr>
            <a:r>
              <a:rPr kumimoji="1" lang="ja-JP" altLang="en-US" sz="1200" dirty="0" smtClean="0">
                <a:latin typeface="ＭＳ Ｐゴシック" charset="-128"/>
                <a:ea typeface="ＭＳ Ｐゴシック" charset="-128"/>
              </a:rPr>
              <a:t>自治体や保険者等と</a:t>
            </a:r>
            <a:r>
              <a:rPr kumimoji="1" lang="ja-JP" altLang="en-US" sz="1200" dirty="0">
                <a:latin typeface="ＭＳ Ｐゴシック" charset="-128"/>
                <a:ea typeface="ＭＳ Ｐゴシック" charset="-128"/>
              </a:rPr>
              <a:t>の連携方法及び自治体との事業の</a:t>
            </a:r>
            <a:r>
              <a:rPr kumimoji="1" lang="ja-JP" altLang="en-US" sz="1200" dirty="0" smtClean="0">
                <a:latin typeface="ＭＳ Ｐゴシック" charset="-128"/>
                <a:ea typeface="ＭＳ Ｐゴシック" charset="-128"/>
              </a:rPr>
              <a:t>進め方（都道府県</a:t>
            </a:r>
            <a:r>
              <a:rPr kumimoji="1" lang="ja-JP" altLang="en-US" sz="1200" dirty="0">
                <a:latin typeface="ＭＳ Ｐゴシック" charset="-128"/>
                <a:ea typeface="ＭＳ Ｐゴシック" charset="-128"/>
              </a:rPr>
              <a:t>・</a:t>
            </a:r>
            <a:r>
              <a:rPr kumimoji="1" lang="ja-JP" altLang="en-US" sz="1200" dirty="0" smtClean="0">
                <a:latin typeface="ＭＳ Ｐゴシック" charset="-128"/>
                <a:ea typeface="ＭＳ Ｐゴシック" charset="-128"/>
              </a:rPr>
              <a:t>市町村が</a:t>
            </a:r>
            <a:r>
              <a:rPr kumimoji="1" lang="ja-JP" altLang="en-US" sz="1200" dirty="0">
                <a:latin typeface="ＭＳ Ｐゴシック" charset="-128"/>
                <a:ea typeface="ＭＳ Ｐゴシック" charset="-128"/>
              </a:rPr>
              <a:t>策定する地方版「総合戦略</a:t>
            </a:r>
            <a:r>
              <a:rPr kumimoji="1" lang="ja-JP" altLang="en-US" sz="1200" dirty="0" smtClean="0">
                <a:latin typeface="ＭＳ Ｐゴシック" charset="-128"/>
                <a:ea typeface="ＭＳ Ｐゴシック" charset="-128"/>
              </a:rPr>
              <a:t>」や保険者機能強化等における本事業の位置づけ</a:t>
            </a:r>
            <a:r>
              <a:rPr kumimoji="1" lang="ja-JP" altLang="en-US" sz="1200" dirty="0">
                <a:latin typeface="ＭＳ Ｐゴシック" charset="-128"/>
                <a:ea typeface="ＭＳ Ｐゴシック" charset="-128"/>
              </a:rPr>
              <a:t>や関係性等について</a:t>
            </a:r>
            <a:r>
              <a:rPr kumimoji="1" lang="ja-JP" altLang="en-US" sz="1200" dirty="0" smtClean="0">
                <a:latin typeface="ＭＳ Ｐゴシック" charset="-128"/>
                <a:ea typeface="ＭＳ Ｐゴシック" charset="-128"/>
              </a:rPr>
              <a:t>、該当</a:t>
            </a:r>
            <a:r>
              <a:rPr kumimoji="1" lang="ja-JP" altLang="en-US" sz="1200" dirty="0">
                <a:latin typeface="ＭＳ Ｐゴシック" charset="-128"/>
                <a:ea typeface="ＭＳ Ｐゴシック" charset="-128"/>
              </a:rPr>
              <a:t>がある場合</a:t>
            </a:r>
            <a:r>
              <a:rPr kumimoji="1" lang="ja-JP" altLang="en-US" sz="1200" dirty="0" smtClean="0">
                <a:latin typeface="ＭＳ Ｐゴシック" charset="-128"/>
                <a:ea typeface="ＭＳ Ｐゴシック" charset="-128"/>
              </a:rPr>
              <a:t>は記載</a:t>
            </a:r>
            <a:r>
              <a:rPr kumimoji="1" lang="ja-JP" altLang="en-US" sz="1200" dirty="0">
                <a:latin typeface="ＭＳ Ｐゴシック" charset="-128"/>
                <a:ea typeface="ＭＳ Ｐゴシック" charset="-128"/>
              </a:rPr>
              <a:t>すること）。</a:t>
            </a:r>
          </a:p>
          <a:p>
            <a:pPr marL="171450" lvl="1" indent="-171450" algn="l">
              <a:spcBef>
                <a:spcPct val="30000"/>
              </a:spcBef>
              <a:buFont typeface="Arial" panose="020B0604020202020204" pitchFamily="34" charset="0"/>
              <a:buChar char="•"/>
              <a:defRPr/>
            </a:pPr>
            <a:r>
              <a:rPr kumimoji="1" lang="ja-JP" altLang="en-US" sz="1200" dirty="0" smtClean="0">
                <a:latin typeface="ＭＳ Ｐゴシック" charset="-128"/>
                <a:ea typeface="ＭＳ Ｐゴシック" charset="-128"/>
              </a:rPr>
              <a:t>事業化</a:t>
            </a:r>
            <a:r>
              <a:rPr kumimoji="1" lang="ja-JP" altLang="en-US" sz="1200" dirty="0">
                <a:latin typeface="ＭＳ Ｐゴシック" charset="-128"/>
                <a:ea typeface="ＭＳ Ｐゴシック" charset="-128"/>
              </a:rPr>
              <a:t>までの具体的なアクションプラン（例えば、フェーズ別の課題及びその対応方針</a:t>
            </a:r>
            <a:r>
              <a:rPr kumimoji="1" lang="ja-JP" altLang="en-US" sz="1200" dirty="0" smtClean="0">
                <a:latin typeface="ＭＳ Ｐゴシック" charset="-128"/>
                <a:ea typeface="ＭＳ Ｐゴシック" charset="-128"/>
              </a:rPr>
              <a:t>）</a:t>
            </a:r>
            <a:endParaRPr kumimoji="1" lang="en-US" altLang="ja-JP" sz="1200" dirty="0" smtClean="0">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latin typeface="ＭＳ Ｐゴシック" charset="-128"/>
                <a:ea typeface="ＭＳ Ｐゴシック" charset="-128"/>
              </a:rPr>
              <a:t>自走化までにどのように事業を持続させるか</a:t>
            </a:r>
            <a:endParaRPr kumimoji="1" lang="ja-JP" altLang="en-US" sz="1200" dirty="0">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事業化に向けた収支</a:t>
            </a:r>
            <a:r>
              <a:rPr kumimoji="1" lang="ja-JP" altLang="en-US" sz="1200" dirty="0" smtClean="0">
                <a:latin typeface="ＭＳ Ｐゴシック" charset="-128"/>
                <a:ea typeface="ＭＳ Ｐゴシック" charset="-128"/>
              </a:rPr>
              <a:t>計画</a:t>
            </a:r>
            <a:endParaRPr kumimoji="1" lang="ja-JP" altLang="en-US" sz="1200" dirty="0">
              <a:latin typeface="ＭＳ Ｐゴシック" charset="-128"/>
              <a:ea typeface="ＭＳ Ｐゴシック" charset="-128"/>
            </a:endParaRPr>
          </a:p>
        </p:txBody>
      </p:sp>
    </p:spTree>
    <p:extLst>
      <p:ext uri="{BB962C8B-B14F-4D97-AF65-F5344CB8AC3E}">
        <p14:creationId xmlns:p14="http://schemas.microsoft.com/office/powerpoint/2010/main" val="2847288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自走化可能性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１</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．事業リスク・事業化に向けた障壁</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317" name="Rectangle 5"/>
          <p:cNvSpPr>
            <a:spLocks noChangeArrowheads="1"/>
          </p:cNvSpPr>
          <p:nvPr/>
        </p:nvSpPr>
        <p:spPr bwMode="auto">
          <a:xfrm>
            <a:off x="128588" y="908721"/>
            <a:ext cx="9648825" cy="5328568"/>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anose="05000000000000000000" pitchFamily="2" charset="2"/>
              <a:buChar char="ü"/>
              <a:defRPr/>
            </a:pPr>
            <a:r>
              <a:rPr lang="ja-JP" altLang="en-US" sz="1400" dirty="0" smtClean="0">
                <a:latin typeface="+mj-ea"/>
                <a:ea typeface="ＭＳ Ｐゴシック" pitchFamily="50" charset="-128"/>
              </a:rPr>
              <a:t>事業リスクについて記述すること。</a:t>
            </a:r>
            <a:endParaRPr lang="en-US" altLang="ja-JP" sz="1400" dirty="0" smtClean="0">
              <a:latin typeface="+mj-ea"/>
              <a:ea typeface="ＭＳ Ｐゴシック" pitchFamily="50" charset="-128"/>
            </a:endParaRPr>
          </a:p>
          <a:p>
            <a:pPr lvl="1" algn="l" eaLnBrk="1" hangingPunct="1">
              <a:spcBef>
                <a:spcPct val="30000"/>
              </a:spcBef>
              <a:buFont typeface="Arial" charset="0"/>
              <a:buChar char="•"/>
              <a:defRPr/>
            </a:pPr>
            <a:r>
              <a:rPr kumimoji="1" lang="ja-JP" altLang="en-US" sz="1400" dirty="0" smtClean="0"/>
              <a:t>事業を実施する上で、現状、認識しているリスクと対応策を記述すること（例えば、人口流出、財政悪化、制度の未整備、担い手不足等）。</a:t>
            </a:r>
          </a:p>
          <a:p>
            <a:pPr lvl="1" algn="l" eaLnBrk="1" hangingPunct="1">
              <a:spcBef>
                <a:spcPct val="30000"/>
              </a:spcBef>
              <a:buFont typeface="Arial" charset="0"/>
              <a:buChar char="•"/>
              <a:defRPr/>
            </a:pPr>
            <a:r>
              <a:rPr kumimoji="1" lang="ja-JP" altLang="en-US" sz="1400" dirty="0"/>
              <a:t>規制・制度上の課題（グレーゾーン解消制度あるいは企業実証特例制度の利用につながる可能性のある場合には、それらの記載も含む） があれば記載し、その対応策</a:t>
            </a:r>
            <a:r>
              <a:rPr kumimoji="1" lang="ja-JP" altLang="en-US" sz="1400" dirty="0" smtClean="0"/>
              <a:t>も</a:t>
            </a:r>
            <a:r>
              <a:rPr kumimoji="1" lang="ja-JP" altLang="en-US" sz="1400" dirty="0"/>
              <a:t>記述</a:t>
            </a:r>
            <a:r>
              <a:rPr kumimoji="1" lang="ja-JP" altLang="en-US" sz="1400" dirty="0" smtClean="0"/>
              <a:t>する</a:t>
            </a:r>
            <a:r>
              <a:rPr kumimoji="1" lang="ja-JP" altLang="en-US" sz="1400" dirty="0"/>
              <a:t>こと。</a:t>
            </a:r>
            <a:endParaRPr kumimoji="1" lang="en-US" altLang="ja-JP" sz="1400" dirty="0"/>
          </a:p>
          <a:p>
            <a:pPr lvl="1" algn="l" eaLnBrk="1" hangingPunct="1">
              <a:spcBef>
                <a:spcPct val="30000"/>
              </a:spcBef>
              <a:buFont typeface="Arial" charset="0"/>
              <a:buChar char="•"/>
              <a:defRPr/>
            </a:pPr>
            <a:r>
              <a:rPr kumimoji="1" lang="ja-JP" altLang="en-US" sz="1400" dirty="0" smtClean="0"/>
              <a:t>事業性に関わるリスクについては、現時点での対応方針も</a:t>
            </a:r>
            <a:r>
              <a:rPr kumimoji="1" lang="ja-JP" altLang="en-US" sz="1400" dirty="0"/>
              <a:t>記述</a:t>
            </a:r>
            <a:r>
              <a:rPr kumimoji="1" lang="ja-JP" altLang="en-US" sz="1400" dirty="0" smtClean="0"/>
              <a:t>すること。</a:t>
            </a:r>
            <a:endParaRPr kumimoji="1" lang="en-US" altLang="ja-JP" sz="1400" dirty="0" smtClean="0"/>
          </a:p>
          <a:p>
            <a:pPr algn="l" eaLnBrk="1" hangingPunct="1">
              <a:spcBef>
                <a:spcPct val="30000"/>
              </a:spcBef>
              <a:buFont typeface="Wingdings" panose="05000000000000000000" pitchFamily="2" charset="2"/>
              <a:buChar char="ü"/>
              <a:defRPr/>
            </a:pPr>
            <a:r>
              <a:rPr kumimoji="1" lang="ja-JP" altLang="en-US" sz="1400" dirty="0" smtClean="0"/>
              <a:t>事業化に向けた障壁について記載すること。</a:t>
            </a:r>
            <a:endParaRPr kumimoji="1" lang="en-US" altLang="ja-JP" sz="1400" dirty="0" smtClean="0"/>
          </a:p>
          <a:p>
            <a:pPr lvl="1" algn="l" eaLnBrk="1" hangingPunct="1">
              <a:spcBef>
                <a:spcPct val="30000"/>
              </a:spcBef>
              <a:buFont typeface="Arial" charset="0"/>
              <a:buChar char="•"/>
              <a:defRPr/>
            </a:pPr>
            <a:r>
              <a:rPr kumimoji="1" lang="ja-JP" altLang="en-US" sz="1400" dirty="0" smtClean="0"/>
              <a:t>関係団体との利害調整やリソースの確保など、考えられる障壁と対策を記載すること。</a:t>
            </a:r>
            <a:endParaRPr kumimoji="1" lang="en-US" altLang="ja-JP" sz="1400" dirty="0" smtClean="0"/>
          </a:p>
        </p:txBody>
      </p:sp>
      <p:sp>
        <p:nvSpPr>
          <p:cNvPr id="6"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自走化</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可能性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２</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．個人情報保護方針</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7413" name="Rectangle 9"/>
          <p:cNvSpPr>
            <a:spLocks noChangeArrowheads="1"/>
          </p:cNvSpPr>
          <p:nvPr/>
        </p:nvSpPr>
        <p:spPr bwMode="auto">
          <a:xfrm>
            <a:off x="128588" y="908721"/>
            <a:ext cx="9648825" cy="5328568"/>
          </a:xfrm>
          <a:prstGeom prst="rect">
            <a:avLst/>
          </a:prstGeom>
          <a:solidFill>
            <a:schemeClr val="bg1"/>
          </a:solidFill>
          <a:ln w="9525" algn="ctr">
            <a:solidFill>
              <a:schemeClr val="bg2"/>
            </a:solidFill>
            <a:miter lim="800000"/>
            <a:headEnd/>
            <a:tailEnd/>
          </a:ln>
        </p:spPr>
        <p:txBody>
          <a:bodyPr/>
          <a:lstStyle>
            <a:lvl1pPr marL="2857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smtClean="0"/>
              <a:t>本</a:t>
            </a:r>
            <a:r>
              <a:rPr kumimoji="1" lang="ja-JP" altLang="en-US" sz="1400" dirty="0"/>
              <a:t>事業</a:t>
            </a:r>
            <a:r>
              <a:rPr kumimoji="1" lang="ja-JP" altLang="en-US" sz="1400" dirty="0" smtClean="0"/>
              <a:t>実施</a:t>
            </a:r>
            <a:r>
              <a:rPr kumimoji="1" lang="ja-JP" altLang="en-US" sz="1400" dirty="0"/>
              <a:t>における個人情報保護方針（個人情報を保護するための取組み及び漏洩した場合の対策・運用方法等）を示すこと。</a:t>
            </a:r>
          </a:p>
          <a:p>
            <a:pPr lvl="1" algn="l" eaLnBrk="1" hangingPunct="1">
              <a:spcBef>
                <a:spcPct val="30000"/>
              </a:spcBef>
              <a:buFont typeface="Arial" panose="020B0604020202020204" pitchFamily="34" charset="0"/>
              <a:buChar char="•"/>
            </a:pPr>
            <a:r>
              <a:rPr kumimoji="1" lang="ja-JP" altLang="en-US" sz="1400" dirty="0" smtClean="0"/>
              <a:t>本事業に</a:t>
            </a:r>
            <a:r>
              <a:rPr kumimoji="1" lang="ja-JP" altLang="en-US" sz="1400" dirty="0"/>
              <a:t>おいて取得する個人情報保護対象と考えられる情報を列挙すること。</a:t>
            </a:r>
          </a:p>
          <a:p>
            <a:pPr lvl="1" algn="l" eaLnBrk="1" hangingPunct="1">
              <a:spcBef>
                <a:spcPct val="30000"/>
              </a:spcBef>
              <a:buFont typeface="Arial" panose="020B0604020202020204" pitchFamily="34" charset="0"/>
              <a:buChar char="•"/>
            </a:pPr>
            <a:r>
              <a:rPr kumimoji="1" lang="ja-JP" altLang="en-US" sz="1400" dirty="0" smtClean="0"/>
              <a:t>本事業に</a:t>
            </a:r>
            <a:r>
              <a:rPr kumimoji="1" lang="ja-JP" altLang="en-US" sz="1400" dirty="0"/>
              <a:t>おいて取得する個人情報等を必要な事業者間で共有する際の、具体的な情報項目の提示や個人からの同意等を得る仕組みを示すこと。</a:t>
            </a:r>
          </a:p>
        </p:txBody>
      </p:sp>
      <p:sp>
        <p:nvSpPr>
          <p:cNvPr id="6"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
        <p:nvSpPr>
          <p:cNvPr id="5" name="AutoShape 10"/>
          <p:cNvSpPr>
            <a:spLocks noChangeArrowheads="1"/>
          </p:cNvSpPr>
          <p:nvPr/>
        </p:nvSpPr>
        <p:spPr bwMode="auto">
          <a:xfrm>
            <a:off x="847750" y="3717032"/>
            <a:ext cx="8440737" cy="2232248"/>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smtClean="0">
                <a:latin typeface="ＭＳ Ｐゴシック" charset="-128"/>
                <a:ea typeface="ＭＳ Ｐゴシック" charset="-128"/>
              </a:rPr>
              <a:t>＜情報管理及び秘密保持について　（交付規程第</a:t>
            </a:r>
            <a:r>
              <a:rPr kumimoji="1" lang="en-US" altLang="ja-JP" sz="1200" dirty="0" smtClean="0">
                <a:latin typeface="ＭＳ Ｐゴシック" charset="-128"/>
                <a:ea typeface="ＭＳ Ｐゴシック" charset="-128"/>
              </a:rPr>
              <a:t>20</a:t>
            </a:r>
            <a:r>
              <a:rPr kumimoji="1" lang="ja-JP" altLang="en-US" sz="1200" dirty="0" smtClean="0">
                <a:latin typeface="ＭＳ Ｐゴシック" charset="-128"/>
                <a:ea typeface="ＭＳ Ｐゴシック" charset="-128"/>
              </a:rPr>
              <a:t>条第</a:t>
            </a:r>
            <a:r>
              <a:rPr kumimoji="1" lang="en-US" altLang="ja-JP" sz="1200" dirty="0" smtClean="0">
                <a:latin typeface="ＭＳ Ｐゴシック" charset="-128"/>
                <a:ea typeface="ＭＳ Ｐゴシック" charset="-128"/>
              </a:rPr>
              <a:t>1</a:t>
            </a:r>
            <a:r>
              <a:rPr kumimoji="1" lang="ja-JP" altLang="en-US" sz="1200" dirty="0" smtClean="0">
                <a:latin typeface="ＭＳ Ｐゴシック" charset="-128"/>
                <a:ea typeface="ＭＳ Ｐゴシック" charset="-128"/>
              </a:rPr>
              <a:t>項より再掲）＞</a:t>
            </a:r>
            <a:endParaRPr kumimoji="1" lang="en-US" altLang="ja-JP" sz="1200" dirty="0" smtClean="0">
              <a:latin typeface="ＭＳ Ｐゴシック" charset="-128"/>
              <a:ea typeface="ＭＳ Ｐゴシック" charset="-128"/>
            </a:endParaRPr>
          </a:p>
          <a:p>
            <a:pPr marL="0" lvl="1" algn="l">
              <a:spcBef>
                <a:spcPct val="30000"/>
              </a:spcBef>
              <a:defRPr/>
            </a:pPr>
            <a:endParaRPr kumimoji="1" lang="en-US" altLang="ja-JP" sz="1200" dirty="0" smtClean="0">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補助事業者は、補助事業の遂行に際し知り得た第三者の情報については、当該情報を提供する者の指示に従い、又は、特段の指示がないときは情報の性質に応じて、法令を遵守し適正な管理をするものとし、補助事業の目的又は提供された目的以外に利用できません。</a:t>
            </a:r>
          </a:p>
          <a:p>
            <a:pPr marL="171450" lvl="1"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なお、情報のうち間接補助事業者その他の第三者の秘密情報（間接補助事業者が取得した研究成果、事業関係者の個人情報等を含むがこれらに限定されません。）については、機密保持のために必要な措置を講ずるものとし、正当な理由なしに開示、公表、漏えいできません。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自走化可能性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１３．その他、事業のアピールポイント等</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317" name="Rectangle 5"/>
          <p:cNvSpPr>
            <a:spLocks noChangeArrowheads="1"/>
          </p:cNvSpPr>
          <p:nvPr/>
        </p:nvSpPr>
        <p:spPr bwMode="auto">
          <a:xfrm>
            <a:off x="128588" y="908721"/>
            <a:ext cx="9648825" cy="5328568"/>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6700" indent="-266700" algn="l">
              <a:spcBef>
                <a:spcPct val="30000"/>
              </a:spcBef>
              <a:buFont typeface="Wingdings" pitchFamily="2" charset="2"/>
              <a:buChar char="ü"/>
              <a:defRPr/>
            </a:pPr>
            <a:r>
              <a:rPr kumimoji="1" lang="ja-JP" altLang="en-US" sz="1400" dirty="0"/>
              <a:t>当該市場の市場性や将来性</a:t>
            </a:r>
            <a:endParaRPr kumimoji="1" lang="en-US" altLang="ja-JP" sz="1400" dirty="0"/>
          </a:p>
          <a:p>
            <a:pPr marL="266700" indent="-266700" algn="l">
              <a:spcBef>
                <a:spcPct val="30000"/>
              </a:spcBef>
              <a:buFont typeface="Wingdings" pitchFamily="2" charset="2"/>
              <a:buChar char="ü"/>
              <a:defRPr/>
            </a:pPr>
            <a:r>
              <a:rPr kumimoji="1" lang="ja-JP" altLang="en-US" sz="1400" dirty="0" smtClean="0"/>
              <a:t>課題</a:t>
            </a:r>
            <a:r>
              <a:rPr kumimoji="1" lang="ja-JP" altLang="en-US" sz="1400" dirty="0"/>
              <a:t>解決や事業の収益化に向けた工夫や事業、商品・サービスの新規性</a:t>
            </a:r>
          </a:p>
          <a:p>
            <a:pPr marL="266700" indent="-266700" algn="l">
              <a:spcBef>
                <a:spcPct val="30000"/>
              </a:spcBef>
              <a:buFont typeface="Wingdings" pitchFamily="2" charset="2"/>
              <a:buChar char="ü"/>
              <a:defRPr/>
            </a:pPr>
            <a:r>
              <a:rPr kumimoji="1" lang="ja-JP" altLang="en-US" sz="1400" dirty="0"/>
              <a:t>類似する事業、商品・サービスの動向と本事業の差別化要素</a:t>
            </a:r>
          </a:p>
          <a:p>
            <a:pPr marL="266700" indent="-266700" algn="l">
              <a:spcBef>
                <a:spcPct val="30000"/>
              </a:spcBef>
              <a:buFont typeface="Wingdings" pitchFamily="2" charset="2"/>
              <a:buChar char="ü"/>
              <a:defRPr/>
            </a:pPr>
            <a:r>
              <a:rPr kumimoji="1" lang="ja-JP" altLang="en-US" sz="1400" dirty="0"/>
              <a:t>なぜ事業主体者やコンソーシアムが上記を実現できるのかの裏づけ</a:t>
            </a:r>
          </a:p>
          <a:p>
            <a:pPr algn="l">
              <a:spcBef>
                <a:spcPct val="30000"/>
              </a:spcBef>
              <a:defRPr/>
            </a:pPr>
            <a:r>
              <a:rPr kumimoji="1" lang="ja-JP" altLang="en-US" sz="1400" dirty="0"/>
              <a:t>を記述すること</a:t>
            </a:r>
            <a:r>
              <a:rPr kumimoji="1" lang="ja-JP" altLang="en-US" sz="1400" dirty="0" smtClean="0"/>
              <a:t>。</a:t>
            </a:r>
            <a:endParaRPr kumimoji="1" lang="en-US" altLang="ja-JP" sz="1400" dirty="0" smtClean="0"/>
          </a:p>
          <a:p>
            <a:pPr algn="l">
              <a:spcBef>
                <a:spcPct val="30000"/>
              </a:spcBef>
              <a:buFont typeface="Wingdings" panose="05000000000000000000" pitchFamily="2" charset="2"/>
              <a:buChar char="ü"/>
              <a:defRPr/>
            </a:pPr>
            <a:r>
              <a:rPr kumimoji="1" lang="ja-JP" altLang="en-US" sz="1400" dirty="0"/>
              <a:t>その他</a:t>
            </a:r>
            <a:r>
              <a:rPr lang="ja-JP" altLang="en-US" sz="1400" dirty="0" smtClean="0">
                <a:latin typeface="+mj-ea"/>
                <a:ea typeface="ＭＳ Ｐゴシック" pitchFamily="50" charset="-128"/>
              </a:rPr>
              <a:t>、事業</a:t>
            </a:r>
            <a:r>
              <a:rPr lang="ja-JP" altLang="en-US" sz="1400" dirty="0">
                <a:latin typeface="+mj-ea"/>
                <a:ea typeface="ＭＳ Ｐゴシック" pitchFamily="50" charset="-128"/>
              </a:rPr>
              <a:t>の特徴や推進する上での工夫など、アピールポイントがあれば自由に記載してください。</a:t>
            </a:r>
            <a:endParaRPr lang="en-US" altLang="ja-JP" sz="1400" dirty="0">
              <a:latin typeface="+mj-ea"/>
              <a:ea typeface="ＭＳ Ｐゴシック" pitchFamily="50" charset="-128"/>
            </a:endParaRPr>
          </a:p>
          <a:p>
            <a:pPr algn="l">
              <a:spcBef>
                <a:spcPct val="30000"/>
              </a:spcBef>
              <a:defRPr/>
            </a:pPr>
            <a:endParaRPr kumimoji="1" lang="en-US" altLang="ja-JP" sz="1400" dirty="0"/>
          </a:p>
          <a:p>
            <a:pPr marL="0" indent="0" algn="l" eaLnBrk="1" hangingPunct="1">
              <a:spcBef>
                <a:spcPct val="30000"/>
              </a:spcBef>
              <a:defRPr/>
            </a:pPr>
            <a:endParaRPr kumimoji="1" lang="en-US" altLang="ja-JP" sz="1400" dirty="0" smtClean="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1331670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事業目的の妥当性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１．事業の骨子</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30" name="テキスト ボックス 2"/>
          <p:cNvSpPr txBox="1">
            <a:spLocks noChangeArrowheads="1"/>
          </p:cNvSpPr>
          <p:nvPr/>
        </p:nvSpPr>
        <p:spPr bwMode="auto">
          <a:xfrm>
            <a:off x="139005" y="980728"/>
            <a:ext cx="22209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目指す姿</a:t>
            </a:r>
            <a:endParaRPr kumimoji="1" lang="ja-JP" altLang="en-US" sz="1200" dirty="0"/>
          </a:p>
        </p:txBody>
      </p:sp>
      <p:sp>
        <p:nvSpPr>
          <p:cNvPr id="31" name="AutoShape 10"/>
          <p:cNvSpPr>
            <a:spLocks noChangeArrowheads="1"/>
          </p:cNvSpPr>
          <p:nvPr/>
        </p:nvSpPr>
        <p:spPr bwMode="auto">
          <a:xfrm>
            <a:off x="199678" y="1228502"/>
            <a:ext cx="9433048" cy="561722"/>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事業</a:t>
            </a:r>
            <a:r>
              <a:rPr kumimoji="1" lang="ja-JP" altLang="en-US" sz="1200" dirty="0" smtClean="0">
                <a:solidFill>
                  <a:srgbClr val="FF0000"/>
                </a:solidFill>
                <a:latin typeface="ＭＳ Ｐゴシック" charset="-128"/>
                <a:ea typeface="ＭＳ Ｐゴシック" charset="-128"/>
              </a:rPr>
              <a:t>によって将来実現したい姿（誰</a:t>
            </a:r>
            <a:r>
              <a:rPr kumimoji="1" lang="ja-JP" altLang="en-US" sz="1200" dirty="0">
                <a:solidFill>
                  <a:srgbClr val="FF0000"/>
                </a:solidFill>
                <a:latin typeface="ＭＳ Ｐゴシック" charset="-128"/>
                <a:ea typeface="ＭＳ Ｐゴシック" charset="-128"/>
              </a:rPr>
              <a:t>が</a:t>
            </a:r>
            <a:r>
              <a:rPr kumimoji="1" lang="ja-JP" altLang="en-US" sz="1200" dirty="0" smtClean="0">
                <a:solidFill>
                  <a:srgbClr val="FF0000"/>
                </a:solidFill>
                <a:latin typeface="ＭＳ Ｐゴシック" charset="-128"/>
                <a:ea typeface="ＭＳ Ｐゴシック" charset="-128"/>
              </a:rPr>
              <a:t>・どのような状態になっているか）を記述する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対象者（地域</a:t>
            </a:r>
            <a:r>
              <a:rPr kumimoji="1" lang="ja-JP" altLang="en-US" sz="1200" dirty="0">
                <a:solidFill>
                  <a:srgbClr val="FF0000"/>
                </a:solidFill>
                <a:latin typeface="ＭＳ Ｐゴシック" charset="-128"/>
                <a:ea typeface="ＭＳ Ｐゴシック" charset="-128"/>
              </a:rPr>
              <a:t>住民、事業者、</a:t>
            </a:r>
            <a:r>
              <a:rPr kumimoji="1" lang="ja-JP" altLang="en-US" sz="1200" dirty="0" smtClean="0">
                <a:solidFill>
                  <a:srgbClr val="FF0000"/>
                </a:solidFill>
                <a:latin typeface="ＭＳ Ｐゴシック" charset="-128"/>
                <a:ea typeface="ＭＳ Ｐゴシック" charset="-128"/>
              </a:rPr>
              <a:t>自治体等）を明確にし、その視点から記述する</a:t>
            </a:r>
          </a:p>
        </p:txBody>
      </p:sp>
      <p:sp>
        <p:nvSpPr>
          <p:cNvPr id="39" name="テキスト ボックス 2"/>
          <p:cNvSpPr txBox="1">
            <a:spLocks noChangeArrowheads="1"/>
          </p:cNvSpPr>
          <p:nvPr/>
        </p:nvSpPr>
        <p:spPr bwMode="auto">
          <a:xfrm>
            <a:off x="285618" y="1981732"/>
            <a:ext cx="26047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■事業の背景（詳細は</a:t>
            </a:r>
            <a:r>
              <a:rPr kumimoji="1" lang="en-US" altLang="ja-JP" sz="1200" dirty="0" smtClean="0"/>
              <a:t>P</a:t>
            </a:r>
            <a:r>
              <a:rPr kumimoji="1" lang="ja-JP" altLang="en-US" sz="1200" dirty="0" smtClean="0"/>
              <a:t>●参照）</a:t>
            </a:r>
            <a:endParaRPr kumimoji="1" lang="ja-JP" altLang="en-US" sz="1200" dirty="0"/>
          </a:p>
        </p:txBody>
      </p:sp>
      <p:sp>
        <p:nvSpPr>
          <p:cNvPr id="40" name="AutoShape 10"/>
          <p:cNvSpPr>
            <a:spLocks noChangeArrowheads="1"/>
          </p:cNvSpPr>
          <p:nvPr/>
        </p:nvSpPr>
        <p:spPr bwMode="auto">
          <a:xfrm>
            <a:off x="343693" y="2229506"/>
            <a:ext cx="4392489" cy="1919574"/>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地域住民、事業者、自治体等における現状と問題点を記述</a:t>
            </a:r>
            <a:r>
              <a:rPr kumimoji="1" lang="ja-JP" altLang="en-US" sz="1200" dirty="0" smtClean="0">
                <a:solidFill>
                  <a:srgbClr val="FF0000"/>
                </a:solidFill>
                <a:latin typeface="ＭＳ Ｐゴシック" charset="-128"/>
                <a:ea typeface="ＭＳ Ｐゴシック" charset="-128"/>
              </a:rPr>
              <a:t>する</a:t>
            </a:r>
            <a:endParaRPr kumimoji="1" lang="en-US" altLang="ja-JP" sz="1200" dirty="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これ</a:t>
            </a:r>
            <a:r>
              <a:rPr kumimoji="1" lang="ja-JP" altLang="en-US" sz="1200" dirty="0">
                <a:solidFill>
                  <a:srgbClr val="FF0000"/>
                </a:solidFill>
                <a:latin typeface="ＭＳ Ｐゴシック" charset="-128"/>
                <a:ea typeface="ＭＳ Ｐゴシック" charset="-128"/>
              </a:rPr>
              <a:t>までの取組では解決できて</a:t>
            </a:r>
            <a:r>
              <a:rPr kumimoji="1" lang="ja-JP" altLang="en-US" sz="1200" dirty="0" smtClean="0">
                <a:solidFill>
                  <a:srgbClr val="FF0000"/>
                </a:solidFill>
                <a:latin typeface="ＭＳ Ｐゴシック" charset="-128"/>
                <a:ea typeface="ＭＳ Ｐゴシック" charset="-128"/>
              </a:rPr>
              <a:t>いない原因を明記する</a:t>
            </a:r>
            <a:endParaRPr kumimoji="1" lang="ja-JP" altLang="en-US" sz="1200" dirty="0">
              <a:solidFill>
                <a:srgbClr val="FF0000"/>
              </a:solidFill>
              <a:latin typeface="ＭＳ Ｐゴシック" charset="-128"/>
              <a:ea typeface="ＭＳ Ｐゴシック" charset="-128"/>
            </a:endParaRPr>
          </a:p>
        </p:txBody>
      </p:sp>
      <p:sp>
        <p:nvSpPr>
          <p:cNvPr id="43" name="AutoShape 10"/>
          <p:cNvSpPr>
            <a:spLocks noChangeArrowheads="1"/>
          </p:cNvSpPr>
          <p:nvPr/>
        </p:nvSpPr>
        <p:spPr bwMode="auto">
          <a:xfrm>
            <a:off x="5240237" y="4545879"/>
            <a:ext cx="4392489" cy="1919574"/>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補助を受けることにより本年度に達成したい事項・到達目標（定性・定量）について記述する</a:t>
            </a:r>
            <a:endParaRPr kumimoji="1" lang="en-US" altLang="ja-JP" sz="1200" dirty="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事業の中長期的な計画において、上記を達成することの意義や成果の活用方法を記述する</a:t>
            </a:r>
            <a:endParaRPr kumimoji="1" lang="en-US" altLang="ja-JP" sz="1200" dirty="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目標達成に向けて補助事業の範囲で実施</a:t>
            </a:r>
            <a:r>
              <a:rPr kumimoji="1" lang="ja-JP" altLang="en-US" sz="1200" dirty="0" smtClean="0">
                <a:solidFill>
                  <a:srgbClr val="FF0000"/>
                </a:solidFill>
                <a:latin typeface="ＭＳ Ｐゴシック" charset="-128"/>
                <a:ea typeface="ＭＳ Ｐゴシック" charset="-128"/>
              </a:rPr>
              <a:t>する</a:t>
            </a:r>
            <a:r>
              <a:rPr kumimoji="1" lang="ja-JP" altLang="en-US" sz="1200" dirty="0">
                <a:solidFill>
                  <a:srgbClr val="FF0000"/>
                </a:solidFill>
                <a:latin typeface="ＭＳ Ｐゴシック" charset="-128"/>
                <a:ea typeface="ＭＳ Ｐゴシック" charset="-128"/>
              </a:rPr>
              <a:t>実施</a:t>
            </a:r>
            <a:r>
              <a:rPr kumimoji="1" lang="ja-JP" altLang="en-US" sz="1200" dirty="0" smtClean="0">
                <a:solidFill>
                  <a:srgbClr val="FF0000"/>
                </a:solidFill>
                <a:latin typeface="ＭＳ Ｐゴシック" charset="-128"/>
                <a:ea typeface="ＭＳ Ｐゴシック" charset="-128"/>
              </a:rPr>
              <a:t>内容</a:t>
            </a:r>
            <a:r>
              <a:rPr kumimoji="1" lang="ja-JP" altLang="en-US" sz="1200" dirty="0">
                <a:solidFill>
                  <a:srgbClr val="FF0000"/>
                </a:solidFill>
                <a:latin typeface="ＭＳ Ｐゴシック" charset="-128"/>
                <a:ea typeface="ＭＳ Ｐゴシック" charset="-128"/>
              </a:rPr>
              <a:t>について記述する</a:t>
            </a:r>
          </a:p>
        </p:txBody>
      </p:sp>
      <p:sp>
        <p:nvSpPr>
          <p:cNvPr id="45" name="テキスト ボックス 2"/>
          <p:cNvSpPr txBox="1">
            <a:spLocks noChangeArrowheads="1"/>
          </p:cNvSpPr>
          <p:nvPr/>
        </p:nvSpPr>
        <p:spPr bwMode="auto">
          <a:xfrm>
            <a:off x="5177692" y="4298105"/>
            <a:ext cx="38069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a:t>■本年度</a:t>
            </a:r>
            <a:r>
              <a:rPr kumimoji="1" lang="ja-JP" altLang="en-US" sz="1200" dirty="0" smtClean="0"/>
              <a:t>の</a:t>
            </a:r>
            <a:r>
              <a:rPr kumimoji="1" lang="ja-JP" altLang="en-US" sz="1200" dirty="0"/>
              <a:t>実施</a:t>
            </a:r>
            <a:r>
              <a:rPr kumimoji="1" lang="ja-JP" altLang="en-US" sz="1200" dirty="0" smtClean="0"/>
              <a:t>内容</a:t>
            </a:r>
            <a:r>
              <a:rPr kumimoji="1" lang="ja-JP" altLang="en-US" sz="1200" dirty="0"/>
              <a:t>と達成目標（詳細は</a:t>
            </a:r>
            <a:r>
              <a:rPr kumimoji="1" lang="en-US" altLang="ja-JP" sz="1200" dirty="0"/>
              <a:t>P</a:t>
            </a:r>
            <a:r>
              <a:rPr kumimoji="1" lang="ja-JP" altLang="en-US" sz="1200" dirty="0"/>
              <a:t>●参照）</a:t>
            </a:r>
          </a:p>
        </p:txBody>
      </p:sp>
      <p:sp>
        <p:nvSpPr>
          <p:cNvPr id="46" name="テキスト ボックス 2"/>
          <p:cNvSpPr txBox="1">
            <a:spLocks noChangeArrowheads="1"/>
          </p:cNvSpPr>
          <p:nvPr/>
        </p:nvSpPr>
        <p:spPr bwMode="auto">
          <a:xfrm>
            <a:off x="5179565" y="1981732"/>
            <a:ext cx="2529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a:t>■</a:t>
            </a:r>
            <a:r>
              <a:rPr kumimoji="1" lang="ja-JP" altLang="en-US" sz="1200" dirty="0" smtClean="0"/>
              <a:t>課題と解決策（</a:t>
            </a:r>
            <a:r>
              <a:rPr kumimoji="1" lang="ja-JP" altLang="en-US" sz="1200" dirty="0"/>
              <a:t>詳細は</a:t>
            </a:r>
            <a:r>
              <a:rPr kumimoji="1" lang="en-US" altLang="ja-JP" sz="1200" dirty="0"/>
              <a:t>P</a:t>
            </a:r>
            <a:r>
              <a:rPr kumimoji="1" lang="ja-JP" altLang="en-US" sz="1200" dirty="0"/>
              <a:t>●参照）</a:t>
            </a:r>
          </a:p>
          <a:p>
            <a:pPr algn="l" eaLnBrk="1" hangingPunct="1"/>
            <a:endParaRPr kumimoji="1" lang="ja-JP" altLang="en-US" sz="1200" dirty="0"/>
          </a:p>
        </p:txBody>
      </p:sp>
      <p:sp>
        <p:nvSpPr>
          <p:cNvPr id="47" name="AutoShape 10"/>
          <p:cNvSpPr>
            <a:spLocks noChangeArrowheads="1"/>
          </p:cNvSpPr>
          <p:nvPr/>
        </p:nvSpPr>
        <p:spPr bwMode="auto">
          <a:xfrm>
            <a:off x="5240237" y="2229506"/>
            <a:ext cx="4392489" cy="1919574"/>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現状の問題を解決するために取り組むべき課題を記述</a:t>
            </a:r>
            <a:r>
              <a:rPr kumimoji="1" lang="ja-JP" altLang="en-US" sz="1200" dirty="0" smtClean="0">
                <a:solidFill>
                  <a:srgbClr val="FF0000"/>
                </a:solidFill>
                <a:latin typeface="ＭＳ Ｐゴシック" charset="-128"/>
                <a:ea typeface="ＭＳ Ｐゴシック" charset="-128"/>
              </a:rPr>
              <a:t>する</a:t>
            </a:r>
            <a:endParaRPr kumimoji="1" lang="en-US" altLang="ja-JP" sz="1200" dirty="0" smtClean="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smtClean="0">
                <a:solidFill>
                  <a:srgbClr val="FF0000"/>
                </a:solidFill>
                <a:latin typeface="ＭＳ Ｐゴシック" charset="-128"/>
                <a:ea typeface="ＭＳ Ｐゴシック" charset="-128"/>
              </a:rPr>
              <a:t>どの</a:t>
            </a:r>
            <a:r>
              <a:rPr kumimoji="1" lang="ja-JP" altLang="en-US" sz="1200" dirty="0">
                <a:solidFill>
                  <a:srgbClr val="FF0000"/>
                </a:solidFill>
                <a:latin typeface="ＭＳ Ｐゴシック" charset="-128"/>
                <a:ea typeface="ＭＳ Ｐゴシック" charset="-128"/>
              </a:rPr>
              <a:t>ような事業・サービスによって現状の問題等を解決するかを記述する</a:t>
            </a:r>
            <a:endParaRPr kumimoji="1" lang="en-US" altLang="ja-JP" sz="1200" dirty="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対象者と提供するサービスの概要を記述する</a:t>
            </a:r>
            <a:endParaRPr kumimoji="1" lang="en-US" altLang="ja-JP" sz="1200" dirty="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endParaRPr kumimoji="1" lang="ja-JP" altLang="en-US" sz="1200" dirty="0">
              <a:solidFill>
                <a:srgbClr val="FF0000"/>
              </a:solidFill>
              <a:latin typeface="ＭＳ Ｐゴシック" charset="-128"/>
              <a:ea typeface="ＭＳ Ｐゴシック" charset="-128"/>
            </a:endParaRPr>
          </a:p>
        </p:txBody>
      </p:sp>
      <p:sp>
        <p:nvSpPr>
          <p:cNvPr id="48" name="AutoShape 10"/>
          <p:cNvSpPr>
            <a:spLocks noChangeArrowheads="1"/>
          </p:cNvSpPr>
          <p:nvPr/>
        </p:nvSpPr>
        <p:spPr bwMode="auto">
          <a:xfrm>
            <a:off x="343693" y="4545879"/>
            <a:ext cx="4392489" cy="1919574"/>
          </a:xfrm>
          <a:prstGeom prst="rect">
            <a:avLst/>
          </a:prstGeom>
          <a:solidFill>
            <a:schemeClr val="bg1"/>
          </a:solidFill>
          <a:ln w="6350">
            <a:solidFill>
              <a:schemeClr val="bg1">
                <a:lumMod val="50000"/>
              </a:schemeClr>
            </a:solidFill>
            <a:round/>
            <a:headEnd/>
            <a:tailEnd/>
          </a:ln>
          <a:effectLst/>
        </p:spPr>
        <p:txBody>
          <a:bodyPr/>
          <a:lstStyle/>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住民、事業者、自治体等にとって事業がどのような効果をもたらすか（健康寿命延伸や地域包括ケアシステムの構築、医療・介護費適正化、経済活性化や雇用創出等にどのように寄与するか）を記述する</a:t>
            </a:r>
            <a:endParaRPr kumimoji="1" lang="en-US" altLang="ja-JP" sz="1200" dirty="0">
              <a:solidFill>
                <a:srgbClr val="FF0000"/>
              </a:solidFill>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solidFill>
                  <a:srgbClr val="FF0000"/>
                </a:solidFill>
                <a:latin typeface="ＭＳ Ｐゴシック" charset="-128"/>
                <a:ea typeface="ＭＳ Ｐゴシック" charset="-128"/>
              </a:rPr>
              <a:t>事業の波及効果（事業そのものの横展開や、他の地域・事業者の参入を促進することによる市場形成等）を記</a:t>
            </a:r>
            <a:r>
              <a:rPr kumimoji="1" lang="ja-JP" altLang="en-US" sz="1200" dirty="0" smtClean="0">
                <a:solidFill>
                  <a:srgbClr val="FF0000"/>
                </a:solidFill>
                <a:latin typeface="ＭＳ Ｐゴシック" charset="-128"/>
                <a:ea typeface="ＭＳ Ｐゴシック" charset="-128"/>
              </a:rPr>
              <a:t>述する</a:t>
            </a:r>
            <a:endParaRPr kumimoji="1" lang="en-US" altLang="ja-JP" sz="1200" dirty="0" smtClean="0">
              <a:solidFill>
                <a:srgbClr val="FF0000"/>
              </a:solidFill>
              <a:latin typeface="ＭＳ Ｐゴシック" charset="-128"/>
              <a:ea typeface="ＭＳ Ｐゴシック" charset="-128"/>
            </a:endParaRPr>
          </a:p>
        </p:txBody>
      </p:sp>
      <p:sp>
        <p:nvSpPr>
          <p:cNvPr id="50" name="テキスト ボックス 2"/>
          <p:cNvSpPr txBox="1">
            <a:spLocks noChangeArrowheads="1"/>
          </p:cNvSpPr>
          <p:nvPr/>
        </p:nvSpPr>
        <p:spPr bwMode="auto">
          <a:xfrm>
            <a:off x="285724" y="4298105"/>
            <a:ext cx="28083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smtClean="0"/>
              <a:t>■事業の</a:t>
            </a:r>
            <a:r>
              <a:rPr kumimoji="1" lang="ja-JP" altLang="en-US" sz="1200" dirty="0"/>
              <a:t>効果（詳細は</a:t>
            </a:r>
            <a:r>
              <a:rPr kumimoji="1" lang="en-US" altLang="ja-JP" sz="1200" dirty="0"/>
              <a:t>P</a:t>
            </a:r>
            <a:r>
              <a:rPr kumimoji="1" lang="ja-JP" altLang="en-US" sz="1200" dirty="0"/>
              <a:t>●参照）</a:t>
            </a:r>
          </a:p>
        </p:txBody>
      </p:sp>
      <p:sp>
        <p:nvSpPr>
          <p:cNvPr id="74" name="AutoShape 10"/>
          <p:cNvSpPr>
            <a:spLocks noChangeArrowheads="1"/>
          </p:cNvSpPr>
          <p:nvPr/>
        </p:nvSpPr>
        <p:spPr bwMode="auto">
          <a:xfrm>
            <a:off x="3079998" y="44450"/>
            <a:ext cx="6797661" cy="909466"/>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buFont typeface="Wingdings" panose="05000000000000000000" pitchFamily="2" charset="2"/>
              <a:buChar char="Ø"/>
            </a:pPr>
            <a:r>
              <a:rPr lang="ja-JP" altLang="en-US" sz="1200" dirty="0" smtClean="0"/>
              <a:t>一読して事業の骨子を理解できるようまとめること。</a:t>
            </a:r>
            <a:endParaRPr lang="en-US" altLang="ja-JP" sz="1200" dirty="0" smtClean="0"/>
          </a:p>
          <a:p>
            <a:pPr marL="171450" indent="-171450" algn="l" eaLnBrk="1" hangingPunct="1">
              <a:buFont typeface="Wingdings" panose="05000000000000000000" pitchFamily="2" charset="2"/>
              <a:buChar char="Ø"/>
            </a:pPr>
            <a:r>
              <a:rPr lang="ja-JP" altLang="en-US" sz="1200" dirty="0" smtClean="0"/>
              <a:t>本ページは</a:t>
            </a:r>
            <a:r>
              <a:rPr lang="en-US" altLang="ja-JP" sz="1200" dirty="0" smtClean="0"/>
              <a:t>1</a:t>
            </a:r>
            <a:r>
              <a:rPr lang="ja-JP" altLang="en-US" sz="1200" dirty="0" smtClean="0"/>
              <a:t>枚に収めること。</a:t>
            </a:r>
            <a:endParaRPr lang="en-US" altLang="ja-JP" sz="1200" dirty="0" smtClean="0"/>
          </a:p>
          <a:p>
            <a:pPr marL="171450" indent="-171450" algn="l" eaLnBrk="1" hangingPunct="1">
              <a:buFont typeface="Wingdings" panose="05000000000000000000" pitchFamily="2" charset="2"/>
              <a:buChar char="Ø"/>
            </a:pPr>
            <a:r>
              <a:rPr lang="ja-JP" altLang="en-US" sz="1200" dirty="0" smtClean="0"/>
              <a:t>各欄のサイズや文字サイズは適宜調整してかまわないただし、文字サイズは</a:t>
            </a:r>
            <a:r>
              <a:rPr lang="en-US" altLang="ja-JP" sz="1200" dirty="0" smtClean="0"/>
              <a:t>10pt</a:t>
            </a:r>
            <a:r>
              <a:rPr lang="ja-JP" altLang="en-US" sz="1200" dirty="0" smtClean="0"/>
              <a:t>以上とする。</a:t>
            </a:r>
            <a:endParaRPr lang="en-US" altLang="ja-JP" sz="1200" dirty="0" smtClean="0"/>
          </a:p>
        </p:txBody>
      </p:sp>
      <p:sp>
        <p:nvSpPr>
          <p:cNvPr id="14" name="右矢印 13"/>
          <p:cNvSpPr/>
          <p:nvPr/>
        </p:nvSpPr>
        <p:spPr bwMode="auto">
          <a:xfrm>
            <a:off x="4794334" y="2996952"/>
            <a:ext cx="432047" cy="360040"/>
          </a:xfrm>
          <a:prstGeom prst="rightArrow">
            <a:avLst/>
          </a:prstGeom>
          <a:solidFill>
            <a:schemeClr val="accent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15" name="右矢印 14"/>
          <p:cNvSpPr/>
          <p:nvPr/>
        </p:nvSpPr>
        <p:spPr bwMode="auto">
          <a:xfrm rot="8321678">
            <a:off x="4777567" y="4167460"/>
            <a:ext cx="432047" cy="360040"/>
          </a:xfrm>
          <a:prstGeom prst="rightArrow">
            <a:avLst/>
          </a:prstGeom>
          <a:solidFill>
            <a:schemeClr val="accent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2006667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28588" y="980729"/>
            <a:ext cx="9648825" cy="95622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smtClean="0"/>
              <a:t>事業概要を</a:t>
            </a:r>
            <a:r>
              <a:rPr kumimoji="1" lang="en-US" altLang="ja-JP" sz="1400" dirty="0" smtClean="0"/>
              <a:t>200</a:t>
            </a:r>
            <a:r>
              <a:rPr kumimoji="1" lang="ja-JP" altLang="en-US" sz="1400" dirty="0" smtClean="0"/>
              <a:t>字以内で記載する。</a:t>
            </a:r>
            <a:endParaRPr kumimoji="1" lang="en-US" altLang="ja-JP" sz="1400" dirty="0" smtClean="0"/>
          </a:p>
          <a:p>
            <a:pPr algn="l" eaLnBrk="1" hangingPunct="1">
              <a:spcBef>
                <a:spcPct val="30000"/>
              </a:spcBef>
              <a:buFont typeface="Wingdings" panose="05000000000000000000" pitchFamily="2" charset="2"/>
              <a:buChar char="ü"/>
            </a:pPr>
            <a:r>
              <a:rPr kumimoji="1" lang="en-US" altLang="ja-JP" sz="1400" dirty="0" smtClean="0"/>
              <a:t>※※※※※※※※※※※</a:t>
            </a:r>
          </a:p>
          <a:p>
            <a:pPr algn="l" eaLnBrk="1" hangingPunct="1">
              <a:spcBef>
                <a:spcPct val="30000"/>
              </a:spcBef>
              <a:buFont typeface="Wingdings" panose="05000000000000000000" pitchFamily="2" charset="2"/>
              <a:buChar char="ü"/>
            </a:pPr>
            <a:r>
              <a:rPr kumimoji="1" lang="en-US" altLang="ja-JP" sz="1400" dirty="0" smtClean="0"/>
              <a:t>※※※※※※※※※※※※※※※※※※※※※※※</a:t>
            </a:r>
            <a:r>
              <a:rPr kumimoji="1" lang="en-US" altLang="ja-JP" sz="1400" dirty="0"/>
              <a:t>※</a:t>
            </a:r>
            <a:endParaRPr kumimoji="1" lang="ja-JP" altLang="en-US" sz="1400" dirty="0"/>
          </a:p>
        </p:txBody>
      </p:sp>
      <p:sp>
        <p:nvSpPr>
          <p:cNvPr id="9219" name="Text Box 2"/>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事業目的の妥当性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２．事業の全体像</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6" name="テキスト ボックス 1"/>
          <p:cNvSpPr txBox="1">
            <a:spLocks noChangeArrowheads="1"/>
          </p:cNvSpPr>
          <p:nvPr/>
        </p:nvSpPr>
        <p:spPr bwMode="auto">
          <a:xfrm>
            <a:off x="673100" y="2852936"/>
            <a:ext cx="3451225" cy="27622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rPr>
              <a:t>事業の全体</a:t>
            </a:r>
            <a:r>
              <a:rPr lang="ja-JP" altLang="en-US" sz="1200" b="1" dirty="0" smtClean="0">
                <a:solidFill>
                  <a:schemeClr val="bg1"/>
                </a:solidFill>
              </a:rPr>
              <a:t>概要図イメージ</a:t>
            </a:r>
            <a:endParaRPr lang="ja-JP" altLang="en-US" sz="1200" b="1" dirty="0">
              <a:solidFill>
                <a:schemeClr val="bg1"/>
              </a:solidFill>
            </a:endParaRPr>
          </a:p>
        </p:txBody>
      </p:sp>
      <p:sp>
        <p:nvSpPr>
          <p:cNvPr id="9225" name="角丸四角形 2"/>
          <p:cNvSpPr>
            <a:spLocks noChangeArrowheads="1"/>
          </p:cNvSpPr>
          <p:nvPr/>
        </p:nvSpPr>
        <p:spPr bwMode="auto">
          <a:xfrm>
            <a:off x="5033963" y="3192661"/>
            <a:ext cx="1781175" cy="2503487"/>
          </a:xfrm>
          <a:prstGeom prst="roundRect">
            <a:avLst>
              <a:gd name="adj" fmla="val 16667"/>
            </a:avLst>
          </a:prstGeom>
          <a:solidFill>
            <a:schemeClr val="bg1"/>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9226" name="テキスト ボックス 3"/>
          <p:cNvSpPr txBox="1">
            <a:spLocks noChangeArrowheads="1"/>
          </p:cNvSpPr>
          <p:nvPr/>
        </p:nvSpPr>
        <p:spPr bwMode="auto">
          <a:xfrm>
            <a:off x="5208588" y="3202186"/>
            <a:ext cx="1435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a:solidFill>
                  <a:srgbClr val="000000"/>
                </a:solidFill>
              </a:rPr>
              <a:t>事業コンソーシアム</a:t>
            </a:r>
          </a:p>
        </p:txBody>
      </p:sp>
      <p:sp>
        <p:nvSpPr>
          <p:cNvPr id="61" name="正方形/長方形 60"/>
          <p:cNvSpPr/>
          <p:nvPr/>
        </p:nvSpPr>
        <p:spPr bwMode="auto">
          <a:xfrm>
            <a:off x="2770188" y="3949898"/>
            <a:ext cx="1435100" cy="468313"/>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〇〇社</a:t>
            </a:r>
          </a:p>
          <a:p>
            <a:pPr>
              <a:defRPr/>
            </a:pPr>
            <a:r>
              <a:rPr lang="ja-JP" altLang="en-US" dirty="0">
                <a:solidFill>
                  <a:srgbClr val="000000"/>
                </a:solidFill>
                <a:ea typeface="ＭＳ Ｐゴシック" charset="-128"/>
              </a:rPr>
              <a:t>（協力団体）</a:t>
            </a:r>
          </a:p>
        </p:txBody>
      </p:sp>
      <p:sp>
        <p:nvSpPr>
          <p:cNvPr id="62" name="正方形/長方形 61"/>
          <p:cNvSpPr/>
          <p:nvPr/>
        </p:nvSpPr>
        <p:spPr bwMode="auto">
          <a:xfrm>
            <a:off x="2770188" y="5351661"/>
            <a:ext cx="1428750" cy="466725"/>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○○保険者</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（協力団体）</a:t>
            </a:r>
          </a:p>
        </p:txBody>
      </p:sp>
      <p:cxnSp>
        <p:nvCxnSpPr>
          <p:cNvPr id="9229" name="カギ線コネクタ 5"/>
          <p:cNvCxnSpPr>
            <a:cxnSpLocks noChangeShapeType="1"/>
            <a:stCxn id="61" idx="1"/>
            <a:endCxn id="82" idx="0"/>
          </p:cNvCxnSpPr>
          <p:nvPr/>
        </p:nvCxnSpPr>
        <p:spPr bwMode="auto">
          <a:xfrm rot="10800000" flipV="1">
            <a:off x="1920875" y="4183261"/>
            <a:ext cx="849313" cy="558800"/>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0" name="カギ線コネクタ 21"/>
          <p:cNvCxnSpPr>
            <a:cxnSpLocks noChangeShapeType="1"/>
            <a:stCxn id="62" idx="1"/>
            <a:endCxn id="82" idx="2"/>
          </p:cNvCxnSpPr>
          <p:nvPr/>
        </p:nvCxnSpPr>
        <p:spPr bwMode="auto">
          <a:xfrm rot="10800000">
            <a:off x="1920875" y="5237361"/>
            <a:ext cx="849313" cy="347662"/>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1" name="カギ線コネクタ 26"/>
          <p:cNvCxnSpPr>
            <a:cxnSpLocks noChangeShapeType="1"/>
            <a:stCxn id="82" idx="1"/>
            <a:endCxn id="62" idx="2"/>
          </p:cNvCxnSpPr>
          <p:nvPr/>
        </p:nvCxnSpPr>
        <p:spPr bwMode="auto">
          <a:xfrm rot="10800000" flipH="1" flipV="1">
            <a:off x="1203325" y="4989711"/>
            <a:ext cx="2281238" cy="828675"/>
          </a:xfrm>
          <a:prstGeom prst="bentConnector4">
            <a:avLst>
              <a:gd name="adj1" fmla="val 10440"/>
              <a:gd name="adj2" fmla="val 134431"/>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232" name="テキスト ボックス 22"/>
          <p:cNvSpPr txBox="1">
            <a:spLocks noChangeArrowheads="1"/>
          </p:cNvSpPr>
          <p:nvPr/>
        </p:nvSpPr>
        <p:spPr bwMode="auto">
          <a:xfrm>
            <a:off x="1135782" y="5877123"/>
            <a:ext cx="16081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sp>
        <p:nvSpPr>
          <p:cNvPr id="9233" name="テキスト ボックス 30"/>
          <p:cNvSpPr txBox="1">
            <a:spLocks noChangeArrowheads="1"/>
          </p:cNvSpPr>
          <p:nvPr/>
        </p:nvSpPr>
        <p:spPr bwMode="auto">
          <a:xfrm>
            <a:off x="1135782" y="5612011"/>
            <a:ext cx="13446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○○サービスの提供</a:t>
            </a:r>
          </a:p>
        </p:txBody>
      </p:sp>
      <p:sp>
        <p:nvSpPr>
          <p:cNvPr id="9234" name="テキスト ボックス 31"/>
          <p:cNvSpPr txBox="1">
            <a:spLocks noChangeArrowheads="1"/>
          </p:cNvSpPr>
          <p:nvPr/>
        </p:nvSpPr>
        <p:spPr bwMode="auto">
          <a:xfrm>
            <a:off x="1511300" y="3986411"/>
            <a:ext cx="1193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a:t>
            </a:r>
          </a:p>
          <a:p>
            <a:pPr eaLnBrk="1" hangingPunct="1"/>
            <a:r>
              <a:rPr lang="ja-JP" altLang="en-US">
                <a:solidFill>
                  <a:srgbClr val="000000"/>
                </a:solidFill>
              </a:rPr>
              <a:t>提供</a:t>
            </a:r>
          </a:p>
        </p:txBody>
      </p:sp>
      <p:cxnSp>
        <p:nvCxnSpPr>
          <p:cNvPr id="9235" name="直線矢印コネクタ 37"/>
          <p:cNvCxnSpPr>
            <a:cxnSpLocks noChangeShapeType="1"/>
          </p:cNvCxnSpPr>
          <p:nvPr/>
        </p:nvCxnSpPr>
        <p:spPr bwMode="auto">
          <a:xfrm flipH="1">
            <a:off x="4197350" y="4026098"/>
            <a:ext cx="828675"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6" name="直線矢印コネクタ 48"/>
          <p:cNvCxnSpPr>
            <a:cxnSpLocks noChangeShapeType="1"/>
          </p:cNvCxnSpPr>
          <p:nvPr/>
        </p:nvCxnSpPr>
        <p:spPr bwMode="auto">
          <a:xfrm>
            <a:off x="4198938" y="4224536"/>
            <a:ext cx="82708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37" name="テキスト ボックス 52"/>
          <p:cNvSpPr txBox="1">
            <a:spLocks noChangeArrowheads="1"/>
          </p:cNvSpPr>
          <p:nvPr/>
        </p:nvSpPr>
        <p:spPr bwMode="auto">
          <a:xfrm>
            <a:off x="4197350" y="4189611"/>
            <a:ext cx="819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○○データ</a:t>
            </a:r>
            <a:endParaRPr lang="en-US" altLang="ja-JP">
              <a:solidFill>
                <a:srgbClr val="000000"/>
              </a:solidFill>
            </a:endParaRPr>
          </a:p>
          <a:p>
            <a:pPr eaLnBrk="1" hangingPunct="1"/>
            <a:r>
              <a:rPr lang="ja-JP" altLang="en-US">
                <a:solidFill>
                  <a:srgbClr val="000000"/>
                </a:solidFill>
              </a:rPr>
              <a:t>の提供</a:t>
            </a:r>
          </a:p>
        </p:txBody>
      </p:sp>
      <p:cxnSp>
        <p:nvCxnSpPr>
          <p:cNvPr id="9238" name="直線矢印コネクタ 53"/>
          <p:cNvCxnSpPr>
            <a:cxnSpLocks noChangeShapeType="1"/>
          </p:cNvCxnSpPr>
          <p:nvPr/>
        </p:nvCxnSpPr>
        <p:spPr bwMode="auto">
          <a:xfrm flipH="1" flipV="1">
            <a:off x="4205288" y="5410398"/>
            <a:ext cx="82073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39" name="テキスト ボックス 54"/>
          <p:cNvSpPr txBox="1">
            <a:spLocks noChangeArrowheads="1"/>
          </p:cNvSpPr>
          <p:nvPr/>
        </p:nvSpPr>
        <p:spPr bwMode="auto">
          <a:xfrm>
            <a:off x="4129088" y="4940771"/>
            <a:ext cx="95567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○○サービスの提供</a:t>
            </a:r>
          </a:p>
        </p:txBody>
      </p:sp>
      <p:cxnSp>
        <p:nvCxnSpPr>
          <p:cNvPr id="9240" name="カギ線コネクタ 55"/>
          <p:cNvCxnSpPr>
            <a:cxnSpLocks noChangeShapeType="1"/>
            <a:stCxn id="61" idx="2"/>
          </p:cNvCxnSpPr>
          <p:nvPr/>
        </p:nvCxnSpPr>
        <p:spPr bwMode="auto">
          <a:xfrm rot="16200000" flipH="1">
            <a:off x="4020344" y="3885605"/>
            <a:ext cx="473075" cy="1538287"/>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9241" name="カギ線コネクタ 58"/>
          <p:cNvCxnSpPr>
            <a:cxnSpLocks noChangeShapeType="1"/>
            <a:stCxn id="62" idx="0"/>
          </p:cNvCxnSpPr>
          <p:nvPr/>
        </p:nvCxnSpPr>
        <p:spPr bwMode="auto">
          <a:xfrm rot="5400000" flipH="1" flipV="1">
            <a:off x="4076700" y="4402336"/>
            <a:ext cx="357188" cy="1541462"/>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242" name="テキスト ボックス 61"/>
          <p:cNvSpPr txBox="1">
            <a:spLocks noChangeArrowheads="1"/>
          </p:cNvSpPr>
          <p:nvPr/>
        </p:nvSpPr>
        <p:spPr bwMode="auto">
          <a:xfrm>
            <a:off x="2676525" y="4575373"/>
            <a:ext cx="15509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sp>
        <p:nvSpPr>
          <p:cNvPr id="9243" name="テキスト ボックス 62"/>
          <p:cNvSpPr txBox="1">
            <a:spLocks noChangeArrowheads="1"/>
          </p:cNvSpPr>
          <p:nvPr/>
        </p:nvSpPr>
        <p:spPr bwMode="auto">
          <a:xfrm>
            <a:off x="2657475" y="5060917"/>
            <a:ext cx="15668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○○サービスの料金支払</a:t>
            </a:r>
          </a:p>
        </p:txBody>
      </p:sp>
      <p:cxnSp>
        <p:nvCxnSpPr>
          <p:cNvPr id="9244" name="直線矢印コネクタ 63"/>
          <p:cNvCxnSpPr>
            <a:cxnSpLocks noChangeShapeType="1"/>
          </p:cNvCxnSpPr>
          <p:nvPr/>
        </p:nvCxnSpPr>
        <p:spPr bwMode="auto">
          <a:xfrm>
            <a:off x="4205288" y="5532636"/>
            <a:ext cx="82073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45" name="テキスト ボックス 64"/>
          <p:cNvSpPr txBox="1">
            <a:spLocks noChangeArrowheads="1"/>
          </p:cNvSpPr>
          <p:nvPr/>
        </p:nvSpPr>
        <p:spPr bwMode="auto">
          <a:xfrm>
            <a:off x="4197350" y="5497711"/>
            <a:ext cx="819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○○データ</a:t>
            </a:r>
            <a:endParaRPr lang="en-US" altLang="ja-JP">
              <a:solidFill>
                <a:srgbClr val="000000"/>
              </a:solidFill>
            </a:endParaRPr>
          </a:p>
          <a:p>
            <a:pPr eaLnBrk="1" hangingPunct="1"/>
            <a:r>
              <a:rPr lang="ja-JP" altLang="en-US">
                <a:solidFill>
                  <a:srgbClr val="000000"/>
                </a:solidFill>
              </a:rPr>
              <a:t>の提供</a:t>
            </a:r>
          </a:p>
        </p:txBody>
      </p:sp>
      <p:sp>
        <p:nvSpPr>
          <p:cNvPr id="9246" name="角丸四角形 85"/>
          <p:cNvSpPr>
            <a:spLocks noChangeArrowheads="1"/>
          </p:cNvSpPr>
          <p:nvPr/>
        </p:nvSpPr>
        <p:spPr bwMode="auto">
          <a:xfrm>
            <a:off x="2739901" y="5333424"/>
            <a:ext cx="2205714" cy="576224"/>
          </a:xfrm>
          <a:prstGeom prst="roundRect">
            <a:avLst>
              <a:gd name="adj" fmla="val 9690"/>
            </a:avLst>
          </a:prstGeom>
          <a:noFill/>
          <a:ln w="31750"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82" name="正方形/長方形 81"/>
          <p:cNvSpPr/>
          <p:nvPr/>
        </p:nvSpPr>
        <p:spPr bwMode="auto">
          <a:xfrm>
            <a:off x="1203325" y="4742061"/>
            <a:ext cx="1435100" cy="495300"/>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サービス利用者</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○○ハイリスク者</a:t>
            </a:r>
            <a:endParaRPr lang="en-US" altLang="ja-JP" dirty="0">
              <a:solidFill>
                <a:srgbClr val="000000"/>
              </a:solidFill>
              <a:ea typeface="ＭＳ Ｐゴシック" charset="-128"/>
            </a:endParaRPr>
          </a:p>
          <a:p>
            <a:pPr>
              <a:defRPr/>
            </a:pPr>
            <a:r>
              <a:rPr lang="en-US" altLang="ja-JP" dirty="0">
                <a:solidFill>
                  <a:srgbClr val="000000"/>
                </a:solidFill>
                <a:ea typeface="ＭＳ Ｐゴシック" charset="-128"/>
              </a:rPr>
              <a:t>(</a:t>
            </a:r>
            <a:r>
              <a:rPr lang="ja-JP" altLang="en-US" dirty="0">
                <a:solidFill>
                  <a:srgbClr val="000000"/>
                </a:solidFill>
                <a:ea typeface="ＭＳ Ｐゴシック" charset="-128"/>
              </a:rPr>
              <a:t>○○住民）</a:t>
            </a:r>
          </a:p>
        </p:txBody>
      </p:sp>
      <p:sp>
        <p:nvSpPr>
          <p:cNvPr id="9248" name="テキスト ボックス 88"/>
          <p:cNvSpPr txBox="1">
            <a:spLocks noChangeArrowheads="1"/>
          </p:cNvSpPr>
          <p:nvPr/>
        </p:nvSpPr>
        <p:spPr bwMode="auto">
          <a:xfrm rot="16200000">
            <a:off x="3520628" y="5546472"/>
            <a:ext cx="369332" cy="1930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dirty="0">
                <a:solidFill>
                  <a:schemeClr val="accent2"/>
                </a:solidFill>
              </a:rPr>
              <a:t>既に実施している部分</a:t>
            </a:r>
          </a:p>
        </p:txBody>
      </p:sp>
      <p:sp>
        <p:nvSpPr>
          <p:cNvPr id="91" name="正方形/長方形 90"/>
          <p:cNvSpPr/>
          <p:nvPr/>
        </p:nvSpPr>
        <p:spPr bwMode="auto">
          <a:xfrm>
            <a:off x="2782888" y="3254573"/>
            <a:ext cx="1422400" cy="395288"/>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○○社</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（協力団体）</a:t>
            </a:r>
          </a:p>
        </p:txBody>
      </p:sp>
      <p:cxnSp>
        <p:nvCxnSpPr>
          <p:cNvPr id="9257" name="直線矢印コネクタ 37"/>
          <p:cNvCxnSpPr>
            <a:cxnSpLocks noChangeShapeType="1"/>
            <a:stCxn id="91" idx="2"/>
            <a:endCxn id="61" idx="0"/>
          </p:cNvCxnSpPr>
          <p:nvPr/>
        </p:nvCxnSpPr>
        <p:spPr bwMode="auto">
          <a:xfrm flipH="1">
            <a:off x="3487738" y="3649861"/>
            <a:ext cx="6350" cy="300037"/>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58" name="テキスト ボックス 42"/>
          <p:cNvSpPr txBox="1">
            <a:spLocks noChangeArrowheads="1"/>
          </p:cNvSpPr>
          <p:nvPr/>
        </p:nvSpPr>
        <p:spPr bwMode="auto">
          <a:xfrm>
            <a:off x="2425700" y="3626048"/>
            <a:ext cx="13573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健康投資</a:t>
            </a:r>
          </a:p>
        </p:txBody>
      </p:sp>
      <p:sp>
        <p:nvSpPr>
          <p:cNvPr id="94" name="四角形吹き出し 60"/>
          <p:cNvSpPr>
            <a:spLocks noChangeArrowheads="1"/>
          </p:cNvSpPr>
          <p:nvPr/>
        </p:nvSpPr>
        <p:spPr bwMode="auto">
          <a:xfrm>
            <a:off x="1804988" y="3276798"/>
            <a:ext cx="900112" cy="215900"/>
          </a:xfrm>
          <a:prstGeom prst="wedgeRectCallout">
            <a:avLst>
              <a:gd name="adj1" fmla="val 36503"/>
              <a:gd name="adj2" fmla="val 92575"/>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成果②の活用</a:t>
            </a:r>
          </a:p>
        </p:txBody>
      </p:sp>
      <p:sp>
        <p:nvSpPr>
          <p:cNvPr id="95" name="四角形吹き出し 66"/>
          <p:cNvSpPr>
            <a:spLocks noChangeArrowheads="1"/>
          </p:cNvSpPr>
          <p:nvPr/>
        </p:nvSpPr>
        <p:spPr bwMode="auto">
          <a:xfrm>
            <a:off x="1203325" y="3705423"/>
            <a:ext cx="903288" cy="217488"/>
          </a:xfrm>
          <a:prstGeom prst="wedgeRectCallout">
            <a:avLst>
              <a:gd name="adj1" fmla="val -6176"/>
              <a:gd name="adj2" fmla="val 98758"/>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成果①の活用</a:t>
            </a:r>
          </a:p>
        </p:txBody>
      </p:sp>
      <p:sp>
        <p:nvSpPr>
          <p:cNvPr id="9261" name="テキスト ボックス 88"/>
          <p:cNvSpPr txBox="1">
            <a:spLocks noChangeArrowheads="1"/>
          </p:cNvSpPr>
          <p:nvPr/>
        </p:nvSpPr>
        <p:spPr bwMode="auto">
          <a:xfrm>
            <a:off x="593765" y="3337123"/>
            <a:ext cx="55399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dirty="0" smtClean="0">
                <a:solidFill>
                  <a:srgbClr val="FF0000"/>
                </a:solidFill>
              </a:rPr>
              <a:t>本事業において</a:t>
            </a:r>
            <a:endParaRPr lang="en-US" altLang="ja-JP" sz="1200" dirty="0" smtClean="0">
              <a:solidFill>
                <a:srgbClr val="FF0000"/>
              </a:solidFill>
            </a:endParaRPr>
          </a:p>
          <a:p>
            <a:pPr eaLnBrk="1" hangingPunct="1"/>
            <a:r>
              <a:rPr lang="ja-JP" altLang="en-US" sz="1200" dirty="0">
                <a:solidFill>
                  <a:srgbClr val="FF0000"/>
                </a:solidFill>
              </a:rPr>
              <a:t>実施</a:t>
            </a:r>
            <a:r>
              <a:rPr lang="ja-JP" altLang="en-US" sz="1200" dirty="0" smtClean="0">
                <a:solidFill>
                  <a:srgbClr val="FF0000"/>
                </a:solidFill>
              </a:rPr>
              <a:t>する</a:t>
            </a:r>
            <a:r>
              <a:rPr lang="ja-JP" altLang="en-US" sz="1200" dirty="0">
                <a:solidFill>
                  <a:srgbClr val="FF0000"/>
                </a:solidFill>
              </a:rPr>
              <a:t>部分</a:t>
            </a:r>
          </a:p>
        </p:txBody>
      </p:sp>
      <p:sp>
        <p:nvSpPr>
          <p:cNvPr id="9262" name="テキスト ボックス 42"/>
          <p:cNvSpPr txBox="1">
            <a:spLocks noChangeArrowheads="1"/>
          </p:cNvSpPr>
          <p:nvPr/>
        </p:nvSpPr>
        <p:spPr bwMode="auto">
          <a:xfrm>
            <a:off x="4132263" y="3468886"/>
            <a:ext cx="947737"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○○サービスの提供、○○人材の派遣</a:t>
            </a:r>
          </a:p>
        </p:txBody>
      </p:sp>
      <p:sp>
        <p:nvSpPr>
          <p:cNvPr id="98" name="正方形/長方形 11"/>
          <p:cNvSpPr>
            <a:spLocks noChangeArrowheads="1"/>
          </p:cNvSpPr>
          <p:nvPr/>
        </p:nvSpPr>
        <p:spPr bwMode="auto">
          <a:xfrm>
            <a:off x="5205413" y="5837436"/>
            <a:ext cx="1433512"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smtClean="0">
                <a:solidFill>
                  <a:srgbClr val="000000"/>
                </a:solidFill>
              </a:rPr>
              <a:t>地域版協議会</a:t>
            </a:r>
            <a:endParaRPr lang="en-US" altLang="ja-JP" dirty="0" smtClean="0">
              <a:solidFill>
                <a:srgbClr val="000000"/>
              </a:solidFill>
            </a:endParaRPr>
          </a:p>
          <a:p>
            <a:pPr eaLnBrk="1" hangingPunct="1">
              <a:defRPr/>
            </a:pPr>
            <a:r>
              <a:rPr lang="ja-JP" altLang="en-US" dirty="0" smtClean="0">
                <a:solidFill>
                  <a:srgbClr val="000000"/>
                </a:solidFill>
              </a:rPr>
              <a:t>（連携団体）</a:t>
            </a:r>
          </a:p>
        </p:txBody>
      </p:sp>
      <p:sp>
        <p:nvSpPr>
          <p:cNvPr id="9264" name="上下矢印 6"/>
          <p:cNvSpPr>
            <a:spLocks noChangeArrowheads="1"/>
          </p:cNvSpPr>
          <p:nvPr/>
        </p:nvSpPr>
        <p:spPr bwMode="auto">
          <a:xfrm>
            <a:off x="5681663" y="5573911"/>
            <a:ext cx="514350" cy="238125"/>
          </a:xfrm>
          <a:prstGeom prst="upDownArrow">
            <a:avLst>
              <a:gd name="adj1" fmla="val 50000"/>
              <a:gd name="adj2" fmla="val 28338"/>
            </a:avLst>
          </a:prstGeom>
          <a:solidFill>
            <a:schemeClr val="bg1"/>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900">
                <a:solidFill>
                  <a:srgbClr val="000000"/>
                </a:solidFill>
              </a:rPr>
              <a:t>連携</a:t>
            </a:r>
          </a:p>
        </p:txBody>
      </p:sp>
      <p:sp>
        <p:nvSpPr>
          <p:cNvPr id="100" name="正方形/長方形 1"/>
          <p:cNvSpPr>
            <a:spLocks noChangeArrowheads="1"/>
          </p:cNvSpPr>
          <p:nvPr/>
        </p:nvSpPr>
        <p:spPr bwMode="auto">
          <a:xfrm>
            <a:off x="5208588" y="3499048"/>
            <a:ext cx="1435100"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（株）○○</a:t>
            </a:r>
            <a:endParaRPr lang="en-US" altLang="ja-JP" dirty="0">
              <a:solidFill>
                <a:srgbClr val="000000"/>
              </a:solidFill>
            </a:endParaRPr>
          </a:p>
          <a:p>
            <a:pPr eaLnBrk="1" hangingPunct="1">
              <a:defRPr/>
            </a:pPr>
            <a:r>
              <a:rPr lang="ja-JP" altLang="en-US" dirty="0">
                <a:solidFill>
                  <a:srgbClr val="000000"/>
                </a:solidFill>
              </a:rPr>
              <a:t>（○○サービス提供）</a:t>
            </a:r>
          </a:p>
        </p:txBody>
      </p:sp>
      <p:sp>
        <p:nvSpPr>
          <p:cNvPr id="101" name="正方形/長方形 10"/>
          <p:cNvSpPr>
            <a:spLocks noChangeArrowheads="1"/>
          </p:cNvSpPr>
          <p:nvPr/>
        </p:nvSpPr>
        <p:spPr bwMode="auto">
          <a:xfrm>
            <a:off x="5208588" y="4592836"/>
            <a:ext cx="1435100" cy="392112"/>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a:solidFill>
                  <a:srgbClr val="000000"/>
                </a:solidFill>
              </a:rPr>
              <a:t>医療法人○○</a:t>
            </a:r>
            <a:endParaRPr lang="en-US" altLang="ja-JP">
              <a:solidFill>
                <a:srgbClr val="000000"/>
              </a:solidFill>
            </a:endParaRPr>
          </a:p>
          <a:p>
            <a:pPr eaLnBrk="1" hangingPunct="1">
              <a:defRPr/>
            </a:pPr>
            <a:r>
              <a:rPr lang="ja-JP" altLang="en-US">
                <a:solidFill>
                  <a:srgbClr val="000000"/>
                </a:solidFill>
              </a:rPr>
              <a:t>（ ○○サービス提供）</a:t>
            </a:r>
          </a:p>
        </p:txBody>
      </p:sp>
      <p:sp>
        <p:nvSpPr>
          <p:cNvPr id="102" name="正方形/長方形 11"/>
          <p:cNvSpPr>
            <a:spLocks noChangeArrowheads="1"/>
          </p:cNvSpPr>
          <p:nvPr/>
        </p:nvSpPr>
        <p:spPr bwMode="auto">
          <a:xfrm>
            <a:off x="5208588" y="5137348"/>
            <a:ext cx="1435100"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en-US" altLang="ja-JP">
                <a:solidFill>
                  <a:srgbClr val="000000"/>
                </a:solidFill>
              </a:rPr>
              <a:t>NPO</a:t>
            </a:r>
            <a:r>
              <a:rPr lang="ja-JP" altLang="en-US">
                <a:solidFill>
                  <a:srgbClr val="000000"/>
                </a:solidFill>
              </a:rPr>
              <a:t>法人○○</a:t>
            </a:r>
            <a:endParaRPr lang="en-US" altLang="ja-JP">
              <a:solidFill>
                <a:srgbClr val="000000"/>
              </a:solidFill>
            </a:endParaRPr>
          </a:p>
          <a:p>
            <a:pPr eaLnBrk="1" hangingPunct="1">
              <a:defRPr/>
            </a:pPr>
            <a:r>
              <a:rPr lang="ja-JP" altLang="en-US">
                <a:solidFill>
                  <a:srgbClr val="000000"/>
                </a:solidFill>
              </a:rPr>
              <a:t>（○○サービス提供）</a:t>
            </a:r>
          </a:p>
        </p:txBody>
      </p:sp>
      <p:sp>
        <p:nvSpPr>
          <p:cNvPr id="103" name="正方形/長方形 1"/>
          <p:cNvSpPr>
            <a:spLocks noChangeArrowheads="1"/>
          </p:cNvSpPr>
          <p:nvPr/>
        </p:nvSpPr>
        <p:spPr bwMode="auto">
          <a:xfrm>
            <a:off x="5221288" y="4046736"/>
            <a:ext cx="1435100"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a:solidFill>
                  <a:srgbClr val="000000"/>
                </a:solidFill>
              </a:rPr>
              <a:t>（株）○○</a:t>
            </a:r>
            <a:endParaRPr lang="en-US" altLang="ja-JP">
              <a:solidFill>
                <a:srgbClr val="000000"/>
              </a:solidFill>
            </a:endParaRPr>
          </a:p>
          <a:p>
            <a:pPr eaLnBrk="1" hangingPunct="1">
              <a:defRPr/>
            </a:pPr>
            <a:r>
              <a:rPr lang="ja-JP" altLang="en-US">
                <a:solidFill>
                  <a:srgbClr val="000000"/>
                </a:solidFill>
              </a:rPr>
              <a:t>（○○システム・商品開発）</a:t>
            </a:r>
          </a:p>
        </p:txBody>
      </p:sp>
      <p:sp>
        <p:nvSpPr>
          <p:cNvPr id="105" name="四角形吹き出し 67"/>
          <p:cNvSpPr>
            <a:spLocks noChangeArrowheads="1"/>
          </p:cNvSpPr>
          <p:nvPr/>
        </p:nvSpPr>
        <p:spPr bwMode="auto">
          <a:xfrm>
            <a:off x="4132263" y="3238698"/>
            <a:ext cx="863600" cy="215900"/>
          </a:xfrm>
          <a:prstGeom prst="wedgeRectCallout">
            <a:avLst>
              <a:gd name="adj1" fmla="val -26831"/>
              <a:gd name="adj2" fmla="val 74986"/>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成果③の活用</a:t>
            </a:r>
          </a:p>
        </p:txBody>
      </p:sp>
      <p:sp>
        <p:nvSpPr>
          <p:cNvPr id="60" name="AutoShape 10"/>
          <p:cNvSpPr>
            <a:spLocks noChangeArrowheads="1"/>
          </p:cNvSpPr>
          <p:nvPr/>
        </p:nvSpPr>
        <p:spPr bwMode="auto">
          <a:xfrm>
            <a:off x="4331911" y="30310"/>
            <a:ext cx="5445502" cy="1022422"/>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200" dirty="0" smtClean="0"/>
              <a:t>一読</a:t>
            </a:r>
            <a:r>
              <a:rPr lang="ja-JP" altLang="en-US" sz="1200" dirty="0"/>
              <a:t>して事業モデルが理解できるよう、簡潔な言葉でまとめること。</a:t>
            </a:r>
            <a:endParaRPr lang="en-US" altLang="ja-JP" sz="1200" dirty="0" smtClean="0"/>
          </a:p>
          <a:p>
            <a:pPr marL="171450" indent="-171450" algn="l" eaLnBrk="1" hangingPunct="1">
              <a:buFont typeface="Wingdings" panose="05000000000000000000" pitchFamily="2" charset="2"/>
              <a:buChar char="ü"/>
            </a:pPr>
            <a:r>
              <a:rPr lang="ja-JP" altLang="en-US" sz="1200" dirty="0" smtClean="0"/>
              <a:t>枠内の記載に上書きの上、事業の全体概要図と実施イメージを作成</a:t>
            </a:r>
            <a:r>
              <a:rPr lang="ja-JP" altLang="en-US" sz="1200" dirty="0"/>
              <a:t>する</a:t>
            </a:r>
            <a:r>
              <a:rPr lang="ja-JP" altLang="en-US" sz="1200" dirty="0" smtClean="0"/>
              <a:t>こと</a:t>
            </a:r>
            <a:r>
              <a:rPr lang="ja-JP" altLang="en-US" sz="1200" dirty="0"/>
              <a:t>。</a:t>
            </a:r>
            <a:endParaRPr lang="en-US" altLang="ja-JP" sz="1200" dirty="0" smtClean="0"/>
          </a:p>
          <a:p>
            <a:pPr marL="171450" indent="-171450" algn="l" eaLnBrk="1" hangingPunct="1">
              <a:buFont typeface="Wingdings" panose="05000000000000000000" pitchFamily="2" charset="2"/>
              <a:buChar char="ü"/>
            </a:pPr>
            <a:r>
              <a:rPr lang="ja-JP" altLang="en-US" sz="1200" dirty="0" smtClean="0"/>
              <a:t>本ページ</a:t>
            </a:r>
            <a:r>
              <a:rPr lang="ja-JP" altLang="en-US" sz="1200" dirty="0"/>
              <a:t>は</a:t>
            </a:r>
            <a:r>
              <a:rPr lang="en-US" altLang="ja-JP" sz="1200" dirty="0"/>
              <a:t>1</a:t>
            </a:r>
            <a:r>
              <a:rPr lang="ja-JP" altLang="en-US" sz="1200" dirty="0"/>
              <a:t>枚に収めること</a:t>
            </a:r>
            <a:endParaRPr lang="en-US" altLang="ja-JP" sz="1200" dirty="0" smtClean="0"/>
          </a:p>
        </p:txBody>
      </p:sp>
      <p:cxnSp>
        <p:nvCxnSpPr>
          <p:cNvPr id="3" name="直線コネクタ 2"/>
          <p:cNvCxnSpPr>
            <a:endCxn id="9246" idx="2"/>
          </p:cNvCxnSpPr>
          <p:nvPr/>
        </p:nvCxnSpPr>
        <p:spPr bwMode="auto">
          <a:xfrm flipH="1" flipV="1">
            <a:off x="3842758" y="5909648"/>
            <a:ext cx="14363" cy="380225"/>
          </a:xfrm>
          <a:prstGeom prst="line">
            <a:avLst/>
          </a:prstGeom>
          <a:solidFill>
            <a:schemeClr val="bg1"/>
          </a:solidFill>
          <a:ln w="9525" cap="flat" cmpd="sng" algn="ctr">
            <a:solidFill>
              <a:srgbClr val="0070C0"/>
            </a:solidFill>
            <a:prstDash val="solid"/>
            <a:round/>
            <a:headEnd type="none" w="med" len="med"/>
            <a:tailEnd type="none" w="med" len="med"/>
          </a:ln>
          <a:effectLst/>
        </p:spPr>
      </p:cxnSp>
      <p:sp>
        <p:nvSpPr>
          <p:cNvPr id="55" name="正方形/長方形 61"/>
          <p:cNvSpPr>
            <a:spLocks noChangeArrowheads="1"/>
          </p:cNvSpPr>
          <p:nvPr/>
        </p:nvSpPr>
        <p:spPr bwMode="auto">
          <a:xfrm>
            <a:off x="6959600" y="3202186"/>
            <a:ext cx="2232025" cy="3395166"/>
          </a:xfrm>
          <a:prstGeom prst="rect">
            <a:avLst/>
          </a:prstGeom>
          <a:solidFill>
            <a:schemeClr val="bg1"/>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58" name="フローチャート : 複数書類 46"/>
          <p:cNvSpPr>
            <a:spLocks noChangeArrowheads="1"/>
          </p:cNvSpPr>
          <p:nvPr/>
        </p:nvSpPr>
        <p:spPr bwMode="auto">
          <a:xfrm>
            <a:off x="7048500" y="5510411"/>
            <a:ext cx="2051050" cy="258762"/>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成果③</a:t>
            </a:r>
            <a:r>
              <a:rPr lang="ja-JP" altLang="en-US" sz="1100" b="1" dirty="0" smtClean="0">
                <a:solidFill>
                  <a:srgbClr val="000000"/>
                </a:solidFill>
              </a:rPr>
              <a:t>：利用者</a:t>
            </a:r>
            <a:r>
              <a:rPr lang="en-US" altLang="ja-JP" sz="1100" b="1" dirty="0" smtClean="0">
                <a:solidFill>
                  <a:srgbClr val="000000"/>
                </a:solidFill>
              </a:rPr>
              <a:t>X</a:t>
            </a:r>
            <a:r>
              <a:rPr lang="ja-JP" altLang="en-US" sz="1100" b="1" dirty="0" smtClean="0">
                <a:solidFill>
                  <a:srgbClr val="000000"/>
                </a:solidFill>
              </a:rPr>
              <a:t>％の行動変容</a:t>
            </a:r>
            <a:endParaRPr lang="ja-JP" altLang="en-US" sz="1100" b="1" dirty="0">
              <a:solidFill>
                <a:srgbClr val="000000"/>
              </a:solidFill>
            </a:endParaRPr>
          </a:p>
        </p:txBody>
      </p:sp>
      <p:sp>
        <p:nvSpPr>
          <p:cNvPr id="59" name="フローチャート : 複数書類 51"/>
          <p:cNvSpPr>
            <a:spLocks noChangeArrowheads="1"/>
          </p:cNvSpPr>
          <p:nvPr/>
        </p:nvSpPr>
        <p:spPr bwMode="auto">
          <a:xfrm>
            <a:off x="7048500" y="3391098"/>
            <a:ext cx="2051050" cy="258763"/>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成果①：</a:t>
            </a:r>
            <a:r>
              <a:rPr lang="ja-JP" altLang="en-US" sz="1100" b="1" dirty="0" smtClean="0">
                <a:solidFill>
                  <a:srgbClr val="000000"/>
                </a:solidFill>
              </a:rPr>
              <a:t>○○手法の確立</a:t>
            </a:r>
            <a:endParaRPr lang="ja-JP" altLang="en-US" sz="1100" b="1" dirty="0">
              <a:solidFill>
                <a:srgbClr val="000000"/>
              </a:solidFill>
            </a:endParaRPr>
          </a:p>
        </p:txBody>
      </p:sp>
      <p:sp>
        <p:nvSpPr>
          <p:cNvPr id="63" name="フローチャート : 複数書類 52"/>
          <p:cNvSpPr>
            <a:spLocks noChangeArrowheads="1"/>
          </p:cNvSpPr>
          <p:nvPr/>
        </p:nvSpPr>
        <p:spPr bwMode="auto">
          <a:xfrm>
            <a:off x="7048500" y="4437112"/>
            <a:ext cx="2051050" cy="258763"/>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成果②</a:t>
            </a:r>
            <a:r>
              <a:rPr lang="ja-JP" altLang="en-US" sz="1100" b="1" dirty="0" smtClean="0">
                <a:solidFill>
                  <a:srgbClr val="000000"/>
                </a:solidFill>
              </a:rPr>
              <a:t>：見込み客</a:t>
            </a:r>
            <a:r>
              <a:rPr lang="en-US" altLang="ja-JP" sz="1100" b="1" dirty="0" smtClean="0">
                <a:solidFill>
                  <a:srgbClr val="000000"/>
                </a:solidFill>
              </a:rPr>
              <a:t>X</a:t>
            </a:r>
            <a:r>
              <a:rPr lang="ja-JP" altLang="en-US" sz="1100" b="1" dirty="0" smtClean="0">
                <a:solidFill>
                  <a:srgbClr val="000000"/>
                </a:solidFill>
              </a:rPr>
              <a:t>件開拓</a:t>
            </a:r>
            <a:endParaRPr lang="en-US" altLang="ja-JP" sz="1100" b="1" dirty="0">
              <a:solidFill>
                <a:srgbClr val="000000"/>
              </a:solidFill>
            </a:endParaRPr>
          </a:p>
        </p:txBody>
      </p:sp>
      <p:sp>
        <p:nvSpPr>
          <p:cNvPr id="64" name="テキスト ボックス 88"/>
          <p:cNvSpPr txBox="1">
            <a:spLocks noChangeArrowheads="1"/>
          </p:cNvSpPr>
          <p:nvPr/>
        </p:nvSpPr>
        <p:spPr bwMode="auto">
          <a:xfrm>
            <a:off x="6964364" y="3062486"/>
            <a:ext cx="2268536"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dirty="0" smtClean="0"/>
              <a:t>補助事業</a:t>
            </a:r>
            <a:r>
              <a:rPr lang="ja-JP" altLang="en-US" sz="1200" dirty="0"/>
              <a:t>実施による成果（例）</a:t>
            </a:r>
          </a:p>
        </p:txBody>
      </p:sp>
      <p:sp>
        <p:nvSpPr>
          <p:cNvPr id="65" name="テキスト ボックス 42"/>
          <p:cNvSpPr txBox="1">
            <a:spLocks noChangeArrowheads="1"/>
          </p:cNvSpPr>
          <p:nvPr/>
        </p:nvSpPr>
        <p:spPr bwMode="auto">
          <a:xfrm>
            <a:off x="6969125" y="5789811"/>
            <a:ext cx="2209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smtClean="0">
                <a:solidFill>
                  <a:srgbClr val="000000"/>
                </a:solidFill>
              </a:rPr>
              <a:t>利用者目標</a:t>
            </a:r>
            <a:r>
              <a:rPr lang="en-US" altLang="ja-JP" dirty="0" smtClean="0">
                <a:solidFill>
                  <a:srgbClr val="000000"/>
                </a:solidFill>
              </a:rPr>
              <a:t>X</a:t>
            </a:r>
            <a:r>
              <a:rPr lang="ja-JP" altLang="en-US" dirty="0" smtClean="0">
                <a:solidFill>
                  <a:srgbClr val="000000"/>
                </a:solidFill>
              </a:rPr>
              <a:t>名中</a:t>
            </a:r>
            <a:r>
              <a:rPr lang="en-US" altLang="ja-JP" dirty="0" smtClean="0">
                <a:solidFill>
                  <a:srgbClr val="000000"/>
                </a:solidFill>
              </a:rPr>
              <a:t>Y</a:t>
            </a:r>
            <a:r>
              <a:rPr lang="ja-JP" altLang="en-US" dirty="0" smtClean="0">
                <a:solidFill>
                  <a:srgbClr val="000000"/>
                </a:solidFill>
              </a:rPr>
              <a:t>名が○○によって行動変容することを目指す。その結果を踏まえ、本事業導入による費用対効果を算出する</a:t>
            </a:r>
            <a:endParaRPr lang="ja-JP" altLang="en-US" dirty="0">
              <a:solidFill>
                <a:srgbClr val="000000"/>
              </a:solidFill>
            </a:endParaRPr>
          </a:p>
        </p:txBody>
      </p:sp>
      <p:sp>
        <p:nvSpPr>
          <p:cNvPr id="66" name="テキスト ボックス 42"/>
          <p:cNvSpPr txBox="1">
            <a:spLocks noChangeArrowheads="1"/>
          </p:cNvSpPr>
          <p:nvPr/>
        </p:nvSpPr>
        <p:spPr bwMode="auto">
          <a:xfrm>
            <a:off x="6969125" y="3678436"/>
            <a:ext cx="2209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a:solidFill>
                  <a:srgbClr val="000000"/>
                </a:solidFill>
              </a:rPr>
              <a:t>○○予防・生活支援サービスへの保険者からの介入方法として</a:t>
            </a:r>
            <a:r>
              <a:rPr lang="ja-JP" altLang="en-US" dirty="0" smtClean="0">
                <a:solidFill>
                  <a:srgbClr val="000000"/>
                </a:solidFill>
              </a:rPr>
              <a:t>活用する方法を確立しマニュアルを作成する</a:t>
            </a:r>
            <a:endParaRPr lang="ja-JP" altLang="en-US" dirty="0">
              <a:solidFill>
                <a:srgbClr val="000000"/>
              </a:solidFill>
            </a:endParaRPr>
          </a:p>
        </p:txBody>
      </p:sp>
      <p:sp>
        <p:nvSpPr>
          <p:cNvPr id="67" name="テキスト ボックス 42"/>
          <p:cNvSpPr txBox="1">
            <a:spLocks noChangeArrowheads="1"/>
          </p:cNvSpPr>
          <p:nvPr/>
        </p:nvSpPr>
        <p:spPr bwMode="auto">
          <a:xfrm>
            <a:off x="6969125" y="4710162"/>
            <a:ext cx="22098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smtClean="0">
                <a:solidFill>
                  <a:srgbClr val="000000"/>
                </a:solidFill>
              </a:rPr>
              <a:t>本事業の顧客ターゲットへ</a:t>
            </a:r>
            <a:r>
              <a:rPr lang="en-US" altLang="ja-JP" dirty="0" smtClean="0">
                <a:solidFill>
                  <a:srgbClr val="000000"/>
                </a:solidFill>
              </a:rPr>
              <a:t>XXX</a:t>
            </a:r>
            <a:r>
              <a:rPr lang="ja-JP" altLang="en-US" dirty="0" smtClean="0">
                <a:solidFill>
                  <a:srgbClr val="000000"/>
                </a:solidFill>
              </a:rPr>
              <a:t>によってニーズや課題を把握し、</a:t>
            </a:r>
            <a:r>
              <a:rPr lang="en-US" altLang="ja-JP" dirty="0" smtClean="0">
                <a:solidFill>
                  <a:srgbClr val="000000"/>
                </a:solidFill>
              </a:rPr>
              <a:t>X</a:t>
            </a:r>
            <a:r>
              <a:rPr lang="ja-JP" altLang="en-US" dirty="0" smtClean="0">
                <a:solidFill>
                  <a:srgbClr val="000000"/>
                </a:solidFill>
              </a:rPr>
              <a:t>件の試験導入行う</a:t>
            </a:r>
            <a:endParaRPr lang="ja-JP" altLang="en-US" dirty="0">
              <a:solidFill>
                <a:srgbClr val="000000"/>
              </a:solidFill>
            </a:endParaRPr>
          </a:p>
        </p:txBody>
      </p:sp>
      <p:sp>
        <p:nvSpPr>
          <p:cNvPr id="57" name="AutoShape 10"/>
          <p:cNvSpPr>
            <a:spLocks noChangeArrowheads="1"/>
          </p:cNvSpPr>
          <p:nvPr/>
        </p:nvSpPr>
        <p:spPr bwMode="auto">
          <a:xfrm>
            <a:off x="4331911" y="1161641"/>
            <a:ext cx="5501382" cy="189767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a:t>
            </a:r>
            <a:r>
              <a:rPr lang="ja-JP" altLang="en-US" sz="1100" dirty="0" smtClean="0"/>
              <a:t>事業全体概要図・事業実施イメージについて</a:t>
            </a:r>
            <a:endParaRPr lang="en-US" altLang="ja-JP" sz="1100" dirty="0" smtClean="0"/>
          </a:p>
          <a:p>
            <a:pPr marL="171450" indent="-171450" algn="l" eaLnBrk="1" hangingPunct="1">
              <a:buFont typeface="Wingdings" panose="05000000000000000000" pitchFamily="2" charset="2"/>
              <a:buChar char="ü"/>
            </a:pPr>
            <a:r>
              <a:rPr lang="ja-JP" altLang="en-US" sz="1100" dirty="0" smtClean="0"/>
              <a:t>主</a:t>
            </a:r>
            <a:r>
              <a:rPr lang="ja-JP" altLang="en-US" sz="1100" dirty="0"/>
              <a:t>な事業内容とともに、誰が誰にどのような商品・サービスを提供するのか、商品・サービス提供のために必要なリソース等と調達先を金の流れとともに図示する。</a:t>
            </a:r>
          </a:p>
          <a:p>
            <a:pPr marL="171450" indent="-171450" algn="l" eaLnBrk="1" hangingPunct="1">
              <a:buFont typeface="Wingdings" panose="05000000000000000000" pitchFamily="2" charset="2"/>
              <a:buChar char="ü"/>
            </a:pPr>
            <a:r>
              <a:rPr lang="ja-JP" altLang="en-US" sz="1100" dirty="0" smtClean="0"/>
              <a:t>ビジネス構築・展開における事業主体者の強みや過去の蓄積、資産をどのように活かすかを記載する</a:t>
            </a:r>
            <a:r>
              <a:rPr lang="ja-JP" altLang="en-US" sz="1100" dirty="0"/>
              <a:t>。また、既に実施している部分がある場合は、本事業において実施する部分が明確に分かるように示す</a:t>
            </a:r>
            <a:r>
              <a:rPr lang="ja-JP" altLang="en-US" sz="1100" dirty="0" smtClean="0"/>
              <a:t>。</a:t>
            </a:r>
          </a:p>
          <a:p>
            <a:pPr marL="171450" indent="-171450" algn="l" eaLnBrk="1" hangingPunct="1">
              <a:buFont typeface="Wingdings" panose="05000000000000000000" pitchFamily="2" charset="2"/>
              <a:buChar char="ü"/>
            </a:pPr>
            <a:r>
              <a:rPr lang="ja-JP" altLang="en-US" sz="1100" dirty="0" smtClean="0"/>
              <a:t>地域版協</a:t>
            </a:r>
            <a:r>
              <a:rPr lang="ja-JP" altLang="en-US" sz="1100" dirty="0"/>
              <a:t>議会や自治体等と連携する場合やコンソーシアムを組成する場合は、各団体との連携内容を記載する</a:t>
            </a:r>
            <a:r>
              <a:rPr lang="ja-JP" altLang="en-US" sz="1100" dirty="0" smtClean="0"/>
              <a:t>。</a:t>
            </a:r>
            <a:endParaRPr lang="ja-JP" altLang="en-US" sz="1100" strike="sngStrike" dirty="0" smtClean="0"/>
          </a:p>
        </p:txBody>
      </p:sp>
      <p:sp>
        <p:nvSpPr>
          <p:cNvPr id="72" name="角丸四角形 85"/>
          <p:cNvSpPr>
            <a:spLocks noChangeArrowheads="1"/>
          </p:cNvSpPr>
          <p:nvPr/>
        </p:nvSpPr>
        <p:spPr bwMode="auto">
          <a:xfrm>
            <a:off x="1105302" y="3192661"/>
            <a:ext cx="4028422" cy="3041935"/>
          </a:xfrm>
          <a:custGeom>
            <a:avLst/>
            <a:gdLst>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3729885 w 4024313"/>
              <a:gd name="connsiteY5" fmla="*/ 3038475 h 3038475"/>
              <a:gd name="connsiteX6" fmla="*/ 294428 w 4024313"/>
              <a:gd name="connsiteY6" fmla="*/ 3038475 h 3038475"/>
              <a:gd name="connsiteX7" fmla="*/ 0 w 4024313"/>
              <a:gd name="connsiteY7" fmla="*/ 2744047 h 3038475"/>
              <a:gd name="connsiteX8" fmla="*/ 0 w 4024313"/>
              <a:gd name="connsiteY8" fmla="*/ 294428 h 3038475"/>
              <a:gd name="connsiteX0" fmla="*/ 0 w 4024313"/>
              <a:gd name="connsiteY0" fmla="*/ 294428 h 3045101"/>
              <a:gd name="connsiteX1" fmla="*/ 294428 w 4024313"/>
              <a:gd name="connsiteY1" fmla="*/ 0 h 3045101"/>
              <a:gd name="connsiteX2" fmla="*/ 3729885 w 4024313"/>
              <a:gd name="connsiteY2" fmla="*/ 0 h 3045101"/>
              <a:gd name="connsiteX3" fmla="*/ 4024313 w 4024313"/>
              <a:gd name="connsiteY3" fmla="*/ 294428 h 3045101"/>
              <a:gd name="connsiteX4" fmla="*/ 4024313 w 4024313"/>
              <a:gd name="connsiteY4" fmla="*/ 2744047 h 3045101"/>
              <a:gd name="connsiteX5" fmla="*/ 2828738 w 4024313"/>
              <a:gd name="connsiteY5" fmla="*/ 3045101 h 3045101"/>
              <a:gd name="connsiteX6" fmla="*/ 294428 w 4024313"/>
              <a:gd name="connsiteY6" fmla="*/ 3038475 h 3045101"/>
              <a:gd name="connsiteX7" fmla="*/ 0 w 4024313"/>
              <a:gd name="connsiteY7" fmla="*/ 2744047 h 3045101"/>
              <a:gd name="connsiteX8" fmla="*/ 0 w 4024313"/>
              <a:gd name="connsiteY8" fmla="*/ 294428 h 3045101"/>
              <a:gd name="connsiteX0" fmla="*/ 0 w 4024313"/>
              <a:gd name="connsiteY0" fmla="*/ 294428 h 3045101"/>
              <a:gd name="connsiteX1" fmla="*/ 294428 w 4024313"/>
              <a:gd name="connsiteY1" fmla="*/ 0 h 3045101"/>
              <a:gd name="connsiteX2" fmla="*/ 3729885 w 4024313"/>
              <a:gd name="connsiteY2" fmla="*/ 0 h 3045101"/>
              <a:gd name="connsiteX3" fmla="*/ 4024313 w 4024313"/>
              <a:gd name="connsiteY3" fmla="*/ 294428 h 3045101"/>
              <a:gd name="connsiteX4" fmla="*/ 4024313 w 4024313"/>
              <a:gd name="connsiteY4" fmla="*/ 2744047 h 3045101"/>
              <a:gd name="connsiteX5" fmla="*/ 2828738 w 4024313"/>
              <a:gd name="connsiteY5" fmla="*/ 3045101 h 3045101"/>
              <a:gd name="connsiteX6" fmla="*/ 1542084 w 4024313"/>
              <a:gd name="connsiteY6" fmla="*/ 3035861 h 3045101"/>
              <a:gd name="connsiteX7" fmla="*/ 294428 w 4024313"/>
              <a:gd name="connsiteY7" fmla="*/ 3038475 h 3045101"/>
              <a:gd name="connsiteX8" fmla="*/ 0 w 4024313"/>
              <a:gd name="connsiteY8" fmla="*/ 2744047 h 3045101"/>
              <a:gd name="connsiteX9" fmla="*/ 0 w 4024313"/>
              <a:gd name="connsiteY9" fmla="*/ 294428 h 3045101"/>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23399 w 4024313"/>
              <a:gd name="connsiteY5" fmla="*/ 2243344 h 3038475"/>
              <a:gd name="connsiteX6" fmla="*/ 1542084 w 4024313"/>
              <a:gd name="connsiteY6" fmla="*/ 3035861 h 3038475"/>
              <a:gd name="connsiteX7" fmla="*/ 294428 w 4024313"/>
              <a:gd name="connsiteY7" fmla="*/ 3038475 h 3038475"/>
              <a:gd name="connsiteX8" fmla="*/ 0 w 4024313"/>
              <a:gd name="connsiteY8" fmla="*/ 2744047 h 3038475"/>
              <a:gd name="connsiteX9" fmla="*/ 0 w 4024313"/>
              <a:gd name="connsiteY9"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23399 w 4024313"/>
              <a:gd name="connsiteY5" fmla="*/ 2243344 h 3038475"/>
              <a:gd name="connsiteX6" fmla="*/ 1542084 w 4024313"/>
              <a:gd name="connsiteY6" fmla="*/ 3035861 h 3038475"/>
              <a:gd name="connsiteX7" fmla="*/ 1396310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23399 w 4024313"/>
              <a:gd name="connsiteY5" fmla="*/ 2243344 h 3038475"/>
              <a:gd name="connsiteX6" fmla="*/ 1661353 w 4024313"/>
              <a:gd name="connsiteY6" fmla="*/ 2909966 h 3038475"/>
              <a:gd name="connsiteX7" fmla="*/ 1396310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23399 w 4024313"/>
              <a:gd name="connsiteY5" fmla="*/ 2243344 h 3038475"/>
              <a:gd name="connsiteX6" fmla="*/ 1661353 w 4024313"/>
              <a:gd name="connsiteY6" fmla="*/ 2909966 h 3038475"/>
              <a:gd name="connsiteX7" fmla="*/ 1396310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23399 w 4024313"/>
              <a:gd name="connsiteY5" fmla="*/ 2243344 h 3038475"/>
              <a:gd name="connsiteX6" fmla="*/ 1661353 w 4024313"/>
              <a:gd name="connsiteY6" fmla="*/ 2909966 h 3038475"/>
              <a:gd name="connsiteX7" fmla="*/ 1396310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96285 w 4024313"/>
              <a:gd name="connsiteY5" fmla="*/ 2190335 h 3038475"/>
              <a:gd name="connsiteX6" fmla="*/ 1661353 w 4024313"/>
              <a:gd name="connsiteY6" fmla="*/ 2909966 h 3038475"/>
              <a:gd name="connsiteX7" fmla="*/ 1396310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96285 w 4024313"/>
              <a:gd name="connsiteY5" fmla="*/ 2190335 h 3038475"/>
              <a:gd name="connsiteX6" fmla="*/ 1661353 w 4024313"/>
              <a:gd name="connsiteY6" fmla="*/ 2909966 h 3038475"/>
              <a:gd name="connsiteX7" fmla="*/ 1257162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96285 w 4024313"/>
              <a:gd name="connsiteY5" fmla="*/ 2190335 h 3038475"/>
              <a:gd name="connsiteX6" fmla="*/ 1581840 w 4024313"/>
              <a:gd name="connsiteY6" fmla="*/ 2943097 h 3038475"/>
              <a:gd name="connsiteX7" fmla="*/ 1257162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96285 w 4024313"/>
              <a:gd name="connsiteY5" fmla="*/ 2190335 h 3038475"/>
              <a:gd name="connsiteX6" fmla="*/ 1581840 w 4024313"/>
              <a:gd name="connsiteY6" fmla="*/ 2916593 h 3038475"/>
              <a:gd name="connsiteX7" fmla="*/ 1257162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589658 w 4024313"/>
              <a:gd name="connsiteY5" fmla="*/ 2243343 h 3038475"/>
              <a:gd name="connsiteX6" fmla="*/ 1581840 w 4024313"/>
              <a:gd name="connsiteY6" fmla="*/ 2916593 h 3038475"/>
              <a:gd name="connsiteX7" fmla="*/ 1257162 w 4024313"/>
              <a:gd name="connsiteY7" fmla="*/ 3029235 h 3038475"/>
              <a:gd name="connsiteX8" fmla="*/ 294428 w 4024313"/>
              <a:gd name="connsiteY8" fmla="*/ 3038475 h 3038475"/>
              <a:gd name="connsiteX9" fmla="*/ 0 w 4024313"/>
              <a:gd name="connsiteY9" fmla="*/ 2744047 h 3038475"/>
              <a:gd name="connsiteX10" fmla="*/ 0 w 4024313"/>
              <a:gd name="connsiteY10"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880014 w 4024313"/>
              <a:gd name="connsiteY5" fmla="*/ 2300365 h 3038475"/>
              <a:gd name="connsiteX6" fmla="*/ 1589658 w 4024313"/>
              <a:gd name="connsiteY6" fmla="*/ 2243343 h 3038475"/>
              <a:gd name="connsiteX7" fmla="*/ 1581840 w 4024313"/>
              <a:gd name="connsiteY7" fmla="*/ 2916593 h 3038475"/>
              <a:gd name="connsiteX8" fmla="*/ 1257162 w 4024313"/>
              <a:gd name="connsiteY8" fmla="*/ 3029235 h 3038475"/>
              <a:gd name="connsiteX9" fmla="*/ 294428 w 4024313"/>
              <a:gd name="connsiteY9" fmla="*/ 3038475 h 3038475"/>
              <a:gd name="connsiteX10" fmla="*/ 0 w 4024313"/>
              <a:gd name="connsiteY10" fmla="*/ 2744047 h 3038475"/>
              <a:gd name="connsiteX11" fmla="*/ 0 w 4024313"/>
              <a:gd name="connsiteY11"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24313 w 4024313"/>
              <a:gd name="connsiteY4" fmla="*/ 2744047 h 3038475"/>
              <a:gd name="connsiteX5" fmla="*/ 1899892 w 4024313"/>
              <a:gd name="connsiteY5" fmla="*/ 2022070 h 3038475"/>
              <a:gd name="connsiteX6" fmla="*/ 1589658 w 4024313"/>
              <a:gd name="connsiteY6" fmla="*/ 2243343 h 3038475"/>
              <a:gd name="connsiteX7" fmla="*/ 1581840 w 4024313"/>
              <a:gd name="connsiteY7" fmla="*/ 2916593 h 3038475"/>
              <a:gd name="connsiteX8" fmla="*/ 1257162 w 4024313"/>
              <a:gd name="connsiteY8" fmla="*/ 3029235 h 3038475"/>
              <a:gd name="connsiteX9" fmla="*/ 294428 w 4024313"/>
              <a:gd name="connsiteY9" fmla="*/ 3038475 h 3038475"/>
              <a:gd name="connsiteX10" fmla="*/ 0 w 4024313"/>
              <a:gd name="connsiteY10" fmla="*/ 2744047 h 3038475"/>
              <a:gd name="connsiteX11" fmla="*/ 0 w 4024313"/>
              <a:gd name="connsiteY11"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11061 w 4024313"/>
              <a:gd name="connsiteY4" fmla="*/ 1922412 h 3038475"/>
              <a:gd name="connsiteX5" fmla="*/ 1899892 w 4024313"/>
              <a:gd name="connsiteY5" fmla="*/ 2022070 h 3038475"/>
              <a:gd name="connsiteX6" fmla="*/ 1589658 w 4024313"/>
              <a:gd name="connsiteY6" fmla="*/ 2243343 h 3038475"/>
              <a:gd name="connsiteX7" fmla="*/ 1581840 w 4024313"/>
              <a:gd name="connsiteY7" fmla="*/ 2916593 h 3038475"/>
              <a:gd name="connsiteX8" fmla="*/ 1257162 w 4024313"/>
              <a:gd name="connsiteY8" fmla="*/ 3029235 h 3038475"/>
              <a:gd name="connsiteX9" fmla="*/ 294428 w 4024313"/>
              <a:gd name="connsiteY9" fmla="*/ 3038475 h 3038475"/>
              <a:gd name="connsiteX10" fmla="*/ 0 w 4024313"/>
              <a:gd name="connsiteY10" fmla="*/ 2744047 h 3038475"/>
              <a:gd name="connsiteX11" fmla="*/ 0 w 4024313"/>
              <a:gd name="connsiteY11"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11061 w 4024313"/>
              <a:gd name="connsiteY4" fmla="*/ 1922412 h 3038475"/>
              <a:gd name="connsiteX5" fmla="*/ 3702188 w 4024313"/>
              <a:gd name="connsiteY5" fmla="*/ 2075078 h 3038475"/>
              <a:gd name="connsiteX6" fmla="*/ 1899892 w 4024313"/>
              <a:gd name="connsiteY6" fmla="*/ 20220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11061 w 4024313"/>
              <a:gd name="connsiteY4" fmla="*/ 1922412 h 3038475"/>
              <a:gd name="connsiteX5" fmla="*/ 3702188 w 4024313"/>
              <a:gd name="connsiteY5" fmla="*/ 2075078 h 3038475"/>
              <a:gd name="connsiteX6" fmla="*/ 1899892 w 4024313"/>
              <a:gd name="connsiteY6" fmla="*/ 20220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11061 w 4024313"/>
              <a:gd name="connsiteY4" fmla="*/ 1922412 h 3038475"/>
              <a:gd name="connsiteX5" fmla="*/ 3702188 w 4024313"/>
              <a:gd name="connsiteY5" fmla="*/ 20750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11061 w 4024313"/>
              <a:gd name="connsiteY4" fmla="*/ 1922412 h 3038475"/>
              <a:gd name="connsiteX5" fmla="*/ 38418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11061 w 4024313"/>
              <a:gd name="connsiteY4" fmla="*/ 1922412 h 3038475"/>
              <a:gd name="connsiteX5" fmla="*/ 38418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85661 w 4024313"/>
              <a:gd name="connsiteY4" fmla="*/ 1884312 h 3038475"/>
              <a:gd name="connsiteX5" fmla="*/ 38418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85661 w 4024313"/>
              <a:gd name="connsiteY4" fmla="*/ 1884312 h 3038475"/>
              <a:gd name="connsiteX5" fmla="*/ 38418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85661 w 4024313"/>
              <a:gd name="connsiteY4" fmla="*/ 1884312 h 3038475"/>
              <a:gd name="connsiteX5" fmla="*/ 38418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54269"/>
              <a:gd name="connsiteY0" fmla="*/ 294428 h 3038475"/>
              <a:gd name="connsiteX1" fmla="*/ 294428 w 4054269"/>
              <a:gd name="connsiteY1" fmla="*/ 0 h 3038475"/>
              <a:gd name="connsiteX2" fmla="*/ 3729885 w 4054269"/>
              <a:gd name="connsiteY2" fmla="*/ 0 h 3038475"/>
              <a:gd name="connsiteX3" fmla="*/ 4024313 w 4054269"/>
              <a:gd name="connsiteY3" fmla="*/ 294428 h 3038475"/>
              <a:gd name="connsiteX4" fmla="*/ 4036461 w 4054269"/>
              <a:gd name="connsiteY4" fmla="*/ 1960512 h 3038475"/>
              <a:gd name="connsiteX5" fmla="*/ 3841888 w 4054269"/>
              <a:gd name="connsiteY5" fmla="*/ 2087778 h 3038475"/>
              <a:gd name="connsiteX6" fmla="*/ 1899892 w 4054269"/>
              <a:gd name="connsiteY6" fmla="*/ 2098270 h 3038475"/>
              <a:gd name="connsiteX7" fmla="*/ 1589658 w 4054269"/>
              <a:gd name="connsiteY7" fmla="*/ 2243343 h 3038475"/>
              <a:gd name="connsiteX8" fmla="*/ 1581840 w 4054269"/>
              <a:gd name="connsiteY8" fmla="*/ 2916593 h 3038475"/>
              <a:gd name="connsiteX9" fmla="*/ 1257162 w 4054269"/>
              <a:gd name="connsiteY9" fmla="*/ 3029235 h 3038475"/>
              <a:gd name="connsiteX10" fmla="*/ 294428 w 4054269"/>
              <a:gd name="connsiteY10" fmla="*/ 3038475 h 3038475"/>
              <a:gd name="connsiteX11" fmla="*/ 0 w 4054269"/>
              <a:gd name="connsiteY11" fmla="*/ 2744047 h 3038475"/>
              <a:gd name="connsiteX12" fmla="*/ 0 w 4054269"/>
              <a:gd name="connsiteY12" fmla="*/ 294428 h 3038475"/>
              <a:gd name="connsiteX0" fmla="*/ 0 w 4036461"/>
              <a:gd name="connsiteY0" fmla="*/ 294428 h 3038475"/>
              <a:gd name="connsiteX1" fmla="*/ 294428 w 4036461"/>
              <a:gd name="connsiteY1" fmla="*/ 0 h 3038475"/>
              <a:gd name="connsiteX2" fmla="*/ 3729885 w 4036461"/>
              <a:gd name="connsiteY2" fmla="*/ 0 h 3038475"/>
              <a:gd name="connsiteX3" fmla="*/ 4024313 w 4036461"/>
              <a:gd name="connsiteY3" fmla="*/ 294428 h 3038475"/>
              <a:gd name="connsiteX4" fmla="*/ 4036461 w 4036461"/>
              <a:gd name="connsiteY4" fmla="*/ 1960512 h 3038475"/>
              <a:gd name="connsiteX5" fmla="*/ 3841888 w 4036461"/>
              <a:gd name="connsiteY5" fmla="*/ 2087778 h 3038475"/>
              <a:gd name="connsiteX6" fmla="*/ 1899892 w 4036461"/>
              <a:gd name="connsiteY6" fmla="*/ 2098270 h 3038475"/>
              <a:gd name="connsiteX7" fmla="*/ 1589658 w 4036461"/>
              <a:gd name="connsiteY7" fmla="*/ 2243343 h 3038475"/>
              <a:gd name="connsiteX8" fmla="*/ 1581840 w 4036461"/>
              <a:gd name="connsiteY8" fmla="*/ 2916593 h 3038475"/>
              <a:gd name="connsiteX9" fmla="*/ 1257162 w 4036461"/>
              <a:gd name="connsiteY9" fmla="*/ 3029235 h 3038475"/>
              <a:gd name="connsiteX10" fmla="*/ 294428 w 4036461"/>
              <a:gd name="connsiteY10" fmla="*/ 3038475 h 3038475"/>
              <a:gd name="connsiteX11" fmla="*/ 0 w 4036461"/>
              <a:gd name="connsiteY11" fmla="*/ 2744047 h 3038475"/>
              <a:gd name="connsiteX12" fmla="*/ 0 w 4036461"/>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72961 w 4024313"/>
              <a:gd name="connsiteY4" fmla="*/ 1960512 h 3038475"/>
              <a:gd name="connsiteX5" fmla="*/ 38418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72961 w 4024313"/>
              <a:gd name="connsiteY4" fmla="*/ 1960512 h 3038475"/>
              <a:gd name="connsiteX5" fmla="*/ 37529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72961 w 4024313"/>
              <a:gd name="connsiteY4" fmla="*/ 1960512 h 3038475"/>
              <a:gd name="connsiteX5" fmla="*/ 37529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72961 w 4024313"/>
              <a:gd name="connsiteY4" fmla="*/ 1960512 h 3038475"/>
              <a:gd name="connsiteX5" fmla="*/ 37529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72961 w 4024313"/>
              <a:gd name="connsiteY4" fmla="*/ 1871612 h 3038475"/>
              <a:gd name="connsiteX5" fmla="*/ 37529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165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43943"/>
              <a:gd name="connsiteX1" fmla="*/ 294428 w 4024313"/>
              <a:gd name="connsiteY1" fmla="*/ 0 h 3043943"/>
              <a:gd name="connsiteX2" fmla="*/ 3729885 w 4024313"/>
              <a:gd name="connsiteY2" fmla="*/ 0 h 3043943"/>
              <a:gd name="connsiteX3" fmla="*/ 4024313 w 4024313"/>
              <a:gd name="connsiteY3" fmla="*/ 294428 h 3043943"/>
              <a:gd name="connsiteX4" fmla="*/ 3972961 w 4024313"/>
              <a:gd name="connsiteY4" fmla="*/ 1871612 h 3043943"/>
              <a:gd name="connsiteX5" fmla="*/ 3752988 w 4024313"/>
              <a:gd name="connsiteY5" fmla="*/ 2087778 h 3043943"/>
              <a:gd name="connsiteX6" fmla="*/ 1899892 w 4024313"/>
              <a:gd name="connsiteY6" fmla="*/ 2098270 h 3043943"/>
              <a:gd name="connsiteX7" fmla="*/ 1589658 w 4024313"/>
              <a:gd name="connsiteY7" fmla="*/ 2243343 h 3043943"/>
              <a:gd name="connsiteX8" fmla="*/ 1581840 w 4024313"/>
              <a:gd name="connsiteY8" fmla="*/ 2954693 h 3043943"/>
              <a:gd name="connsiteX9" fmla="*/ 1257162 w 4024313"/>
              <a:gd name="connsiteY9" fmla="*/ 3029235 h 3043943"/>
              <a:gd name="connsiteX10" fmla="*/ 294428 w 4024313"/>
              <a:gd name="connsiteY10" fmla="*/ 3038475 h 3043943"/>
              <a:gd name="connsiteX11" fmla="*/ 0 w 4024313"/>
              <a:gd name="connsiteY11" fmla="*/ 2744047 h 3043943"/>
              <a:gd name="connsiteX12" fmla="*/ 0 w 4024313"/>
              <a:gd name="connsiteY12" fmla="*/ 294428 h 3043943"/>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3972961 w 4024313"/>
              <a:gd name="connsiteY4" fmla="*/ 1871612 h 3038475"/>
              <a:gd name="connsiteX5" fmla="*/ 37529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292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36461"/>
              <a:gd name="connsiteY0" fmla="*/ 294428 h 3038475"/>
              <a:gd name="connsiteX1" fmla="*/ 294428 w 4036461"/>
              <a:gd name="connsiteY1" fmla="*/ 0 h 3038475"/>
              <a:gd name="connsiteX2" fmla="*/ 3729885 w 4036461"/>
              <a:gd name="connsiteY2" fmla="*/ 0 h 3038475"/>
              <a:gd name="connsiteX3" fmla="*/ 4024313 w 4036461"/>
              <a:gd name="connsiteY3" fmla="*/ 294428 h 3038475"/>
              <a:gd name="connsiteX4" fmla="*/ 4036461 w 4036461"/>
              <a:gd name="connsiteY4" fmla="*/ 1871612 h 3038475"/>
              <a:gd name="connsiteX5" fmla="*/ 3752988 w 4036461"/>
              <a:gd name="connsiteY5" fmla="*/ 2087778 h 3038475"/>
              <a:gd name="connsiteX6" fmla="*/ 1899892 w 4036461"/>
              <a:gd name="connsiteY6" fmla="*/ 2098270 h 3038475"/>
              <a:gd name="connsiteX7" fmla="*/ 1589658 w 4036461"/>
              <a:gd name="connsiteY7" fmla="*/ 2243343 h 3038475"/>
              <a:gd name="connsiteX8" fmla="*/ 1581840 w 4036461"/>
              <a:gd name="connsiteY8" fmla="*/ 2929293 h 3038475"/>
              <a:gd name="connsiteX9" fmla="*/ 1257162 w 4036461"/>
              <a:gd name="connsiteY9" fmla="*/ 3029235 h 3038475"/>
              <a:gd name="connsiteX10" fmla="*/ 294428 w 4036461"/>
              <a:gd name="connsiteY10" fmla="*/ 3038475 h 3038475"/>
              <a:gd name="connsiteX11" fmla="*/ 0 w 4036461"/>
              <a:gd name="connsiteY11" fmla="*/ 2744047 h 3038475"/>
              <a:gd name="connsiteX12" fmla="*/ 0 w 4036461"/>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11061 w 4024313"/>
              <a:gd name="connsiteY4" fmla="*/ 1871612 h 3038475"/>
              <a:gd name="connsiteX5" fmla="*/ 37529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292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38475"/>
              <a:gd name="connsiteX1" fmla="*/ 294428 w 4024313"/>
              <a:gd name="connsiteY1" fmla="*/ 0 h 3038475"/>
              <a:gd name="connsiteX2" fmla="*/ 3729885 w 4024313"/>
              <a:gd name="connsiteY2" fmla="*/ 0 h 3038475"/>
              <a:gd name="connsiteX3" fmla="*/ 4024313 w 4024313"/>
              <a:gd name="connsiteY3" fmla="*/ 294428 h 3038475"/>
              <a:gd name="connsiteX4" fmla="*/ 4011061 w 4024313"/>
              <a:gd name="connsiteY4" fmla="*/ 1871612 h 3038475"/>
              <a:gd name="connsiteX5" fmla="*/ 3892688 w 4024313"/>
              <a:gd name="connsiteY5" fmla="*/ 2087778 h 3038475"/>
              <a:gd name="connsiteX6" fmla="*/ 1899892 w 4024313"/>
              <a:gd name="connsiteY6" fmla="*/ 2098270 h 3038475"/>
              <a:gd name="connsiteX7" fmla="*/ 1589658 w 4024313"/>
              <a:gd name="connsiteY7" fmla="*/ 2243343 h 3038475"/>
              <a:gd name="connsiteX8" fmla="*/ 1581840 w 4024313"/>
              <a:gd name="connsiteY8" fmla="*/ 2929293 h 3038475"/>
              <a:gd name="connsiteX9" fmla="*/ 1257162 w 4024313"/>
              <a:gd name="connsiteY9" fmla="*/ 3029235 h 3038475"/>
              <a:gd name="connsiteX10" fmla="*/ 294428 w 4024313"/>
              <a:gd name="connsiteY10" fmla="*/ 3038475 h 3038475"/>
              <a:gd name="connsiteX11" fmla="*/ 0 w 4024313"/>
              <a:gd name="connsiteY11" fmla="*/ 2744047 h 3038475"/>
              <a:gd name="connsiteX12" fmla="*/ 0 w 4024313"/>
              <a:gd name="connsiteY12" fmla="*/ 294428 h 303847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71612 h 3041935"/>
              <a:gd name="connsiteX5" fmla="*/ 38926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716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716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973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39856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970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970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18970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20367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20113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20113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8657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20113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2571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294428 h 3041935"/>
              <a:gd name="connsiteX4" fmla="*/ 4011061 w 4024313"/>
              <a:gd name="connsiteY4" fmla="*/ 20113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11061 w 4024313"/>
              <a:gd name="connsiteY4" fmla="*/ 20113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237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237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237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36461"/>
              <a:gd name="connsiteY0" fmla="*/ 294428 h 3041935"/>
              <a:gd name="connsiteX1" fmla="*/ 294428 w 4036461"/>
              <a:gd name="connsiteY1" fmla="*/ 0 h 3041935"/>
              <a:gd name="connsiteX2" fmla="*/ 3729885 w 4036461"/>
              <a:gd name="connsiteY2" fmla="*/ 0 h 3041935"/>
              <a:gd name="connsiteX3" fmla="*/ 4024313 w 4036461"/>
              <a:gd name="connsiteY3" fmla="*/ 332528 h 3041935"/>
              <a:gd name="connsiteX4" fmla="*/ 4036461 w 4036461"/>
              <a:gd name="connsiteY4" fmla="*/ 1706512 h 3041935"/>
              <a:gd name="connsiteX5" fmla="*/ 3816488 w 4036461"/>
              <a:gd name="connsiteY5" fmla="*/ 2087778 h 3041935"/>
              <a:gd name="connsiteX6" fmla="*/ 1899892 w 4036461"/>
              <a:gd name="connsiteY6" fmla="*/ 2098270 h 3041935"/>
              <a:gd name="connsiteX7" fmla="*/ 1589658 w 4036461"/>
              <a:gd name="connsiteY7" fmla="*/ 2243343 h 3041935"/>
              <a:gd name="connsiteX8" fmla="*/ 1581840 w 4036461"/>
              <a:gd name="connsiteY8" fmla="*/ 2929293 h 3041935"/>
              <a:gd name="connsiteX9" fmla="*/ 1371462 w 4036461"/>
              <a:gd name="connsiteY9" fmla="*/ 3041935 h 3041935"/>
              <a:gd name="connsiteX10" fmla="*/ 294428 w 4036461"/>
              <a:gd name="connsiteY10" fmla="*/ 3038475 h 3041935"/>
              <a:gd name="connsiteX11" fmla="*/ 0 w 4036461"/>
              <a:gd name="connsiteY11" fmla="*/ 2744047 h 3041935"/>
              <a:gd name="connsiteX12" fmla="*/ 0 w 4036461"/>
              <a:gd name="connsiteY12" fmla="*/ 294428 h 3041935"/>
              <a:gd name="connsiteX0" fmla="*/ 0 w 4036461"/>
              <a:gd name="connsiteY0" fmla="*/ 294428 h 3041935"/>
              <a:gd name="connsiteX1" fmla="*/ 294428 w 4036461"/>
              <a:gd name="connsiteY1" fmla="*/ 0 h 3041935"/>
              <a:gd name="connsiteX2" fmla="*/ 3729885 w 4036461"/>
              <a:gd name="connsiteY2" fmla="*/ 0 h 3041935"/>
              <a:gd name="connsiteX3" fmla="*/ 4024313 w 4036461"/>
              <a:gd name="connsiteY3" fmla="*/ 332528 h 3041935"/>
              <a:gd name="connsiteX4" fmla="*/ 4036461 w 4036461"/>
              <a:gd name="connsiteY4" fmla="*/ 1643012 h 3041935"/>
              <a:gd name="connsiteX5" fmla="*/ 3816488 w 4036461"/>
              <a:gd name="connsiteY5" fmla="*/ 2087778 h 3041935"/>
              <a:gd name="connsiteX6" fmla="*/ 1899892 w 4036461"/>
              <a:gd name="connsiteY6" fmla="*/ 2098270 h 3041935"/>
              <a:gd name="connsiteX7" fmla="*/ 1589658 w 4036461"/>
              <a:gd name="connsiteY7" fmla="*/ 2243343 h 3041935"/>
              <a:gd name="connsiteX8" fmla="*/ 1581840 w 4036461"/>
              <a:gd name="connsiteY8" fmla="*/ 2929293 h 3041935"/>
              <a:gd name="connsiteX9" fmla="*/ 1371462 w 4036461"/>
              <a:gd name="connsiteY9" fmla="*/ 3041935 h 3041935"/>
              <a:gd name="connsiteX10" fmla="*/ 294428 w 4036461"/>
              <a:gd name="connsiteY10" fmla="*/ 3038475 h 3041935"/>
              <a:gd name="connsiteX11" fmla="*/ 0 w 4036461"/>
              <a:gd name="connsiteY11" fmla="*/ 2744047 h 3041935"/>
              <a:gd name="connsiteX12" fmla="*/ 0 w 4036461"/>
              <a:gd name="connsiteY12" fmla="*/ 294428 h 3041935"/>
              <a:gd name="connsiteX0" fmla="*/ 0 w 4049161"/>
              <a:gd name="connsiteY0" fmla="*/ 294428 h 3041935"/>
              <a:gd name="connsiteX1" fmla="*/ 294428 w 4049161"/>
              <a:gd name="connsiteY1" fmla="*/ 0 h 3041935"/>
              <a:gd name="connsiteX2" fmla="*/ 3729885 w 4049161"/>
              <a:gd name="connsiteY2" fmla="*/ 0 h 3041935"/>
              <a:gd name="connsiteX3" fmla="*/ 4024313 w 4049161"/>
              <a:gd name="connsiteY3" fmla="*/ 332528 h 3041935"/>
              <a:gd name="connsiteX4" fmla="*/ 4049161 w 4049161"/>
              <a:gd name="connsiteY4" fmla="*/ 1897012 h 3041935"/>
              <a:gd name="connsiteX5" fmla="*/ 3816488 w 4049161"/>
              <a:gd name="connsiteY5" fmla="*/ 2087778 h 3041935"/>
              <a:gd name="connsiteX6" fmla="*/ 1899892 w 4049161"/>
              <a:gd name="connsiteY6" fmla="*/ 2098270 h 3041935"/>
              <a:gd name="connsiteX7" fmla="*/ 1589658 w 4049161"/>
              <a:gd name="connsiteY7" fmla="*/ 2243343 h 3041935"/>
              <a:gd name="connsiteX8" fmla="*/ 1581840 w 4049161"/>
              <a:gd name="connsiteY8" fmla="*/ 2929293 h 3041935"/>
              <a:gd name="connsiteX9" fmla="*/ 1371462 w 4049161"/>
              <a:gd name="connsiteY9" fmla="*/ 3041935 h 3041935"/>
              <a:gd name="connsiteX10" fmla="*/ 294428 w 4049161"/>
              <a:gd name="connsiteY10" fmla="*/ 3038475 h 3041935"/>
              <a:gd name="connsiteX11" fmla="*/ 0 w 4049161"/>
              <a:gd name="connsiteY11" fmla="*/ 2744047 h 3041935"/>
              <a:gd name="connsiteX12" fmla="*/ 0 w 4049161"/>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23761 w 4024313"/>
              <a:gd name="connsiteY4" fmla="*/ 18589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23761 w 4024313"/>
              <a:gd name="connsiteY4" fmla="*/ 18208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23761 w 4024313"/>
              <a:gd name="connsiteY4" fmla="*/ 18208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11061 w 4024313"/>
              <a:gd name="connsiteY4" fmla="*/ 17446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110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998361 w 4024313"/>
              <a:gd name="connsiteY4" fmla="*/ 19859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998361 w 4024313"/>
              <a:gd name="connsiteY4" fmla="*/ 18843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998361 w 4024313"/>
              <a:gd name="connsiteY4" fmla="*/ 18335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998361 w 4024313"/>
              <a:gd name="connsiteY4" fmla="*/ 18335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998361 w 4024313"/>
              <a:gd name="connsiteY4" fmla="*/ 18335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292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49161"/>
              <a:gd name="connsiteY0" fmla="*/ 294428 h 3041935"/>
              <a:gd name="connsiteX1" fmla="*/ 294428 w 4049161"/>
              <a:gd name="connsiteY1" fmla="*/ 0 h 3041935"/>
              <a:gd name="connsiteX2" fmla="*/ 3729885 w 4049161"/>
              <a:gd name="connsiteY2" fmla="*/ 0 h 3041935"/>
              <a:gd name="connsiteX3" fmla="*/ 4024313 w 4049161"/>
              <a:gd name="connsiteY3" fmla="*/ 332528 h 3041935"/>
              <a:gd name="connsiteX4" fmla="*/ 4049161 w 4049161"/>
              <a:gd name="connsiteY4" fmla="*/ 1833512 h 3041935"/>
              <a:gd name="connsiteX5" fmla="*/ 3816488 w 4049161"/>
              <a:gd name="connsiteY5" fmla="*/ 2087778 h 3041935"/>
              <a:gd name="connsiteX6" fmla="*/ 1899892 w 4049161"/>
              <a:gd name="connsiteY6" fmla="*/ 2098270 h 3041935"/>
              <a:gd name="connsiteX7" fmla="*/ 1589658 w 4049161"/>
              <a:gd name="connsiteY7" fmla="*/ 2243343 h 3041935"/>
              <a:gd name="connsiteX8" fmla="*/ 1581840 w 4049161"/>
              <a:gd name="connsiteY8" fmla="*/ 2929293 h 3041935"/>
              <a:gd name="connsiteX9" fmla="*/ 1371462 w 4049161"/>
              <a:gd name="connsiteY9" fmla="*/ 3041935 h 3041935"/>
              <a:gd name="connsiteX10" fmla="*/ 294428 w 4049161"/>
              <a:gd name="connsiteY10" fmla="*/ 3038475 h 3041935"/>
              <a:gd name="connsiteX11" fmla="*/ 0 w 4049161"/>
              <a:gd name="connsiteY11" fmla="*/ 2744047 h 3041935"/>
              <a:gd name="connsiteX12" fmla="*/ 0 w 4049161"/>
              <a:gd name="connsiteY12" fmla="*/ 294428 h 3041935"/>
              <a:gd name="connsiteX0" fmla="*/ 0 w 4036461"/>
              <a:gd name="connsiteY0" fmla="*/ 294428 h 3041935"/>
              <a:gd name="connsiteX1" fmla="*/ 294428 w 4036461"/>
              <a:gd name="connsiteY1" fmla="*/ 0 h 3041935"/>
              <a:gd name="connsiteX2" fmla="*/ 3729885 w 4036461"/>
              <a:gd name="connsiteY2" fmla="*/ 0 h 3041935"/>
              <a:gd name="connsiteX3" fmla="*/ 4024313 w 4036461"/>
              <a:gd name="connsiteY3" fmla="*/ 332528 h 3041935"/>
              <a:gd name="connsiteX4" fmla="*/ 4036461 w 4036461"/>
              <a:gd name="connsiteY4" fmla="*/ 1833512 h 3041935"/>
              <a:gd name="connsiteX5" fmla="*/ 3816488 w 4036461"/>
              <a:gd name="connsiteY5" fmla="*/ 2087778 h 3041935"/>
              <a:gd name="connsiteX6" fmla="*/ 1899892 w 4036461"/>
              <a:gd name="connsiteY6" fmla="*/ 2098270 h 3041935"/>
              <a:gd name="connsiteX7" fmla="*/ 1589658 w 4036461"/>
              <a:gd name="connsiteY7" fmla="*/ 2243343 h 3041935"/>
              <a:gd name="connsiteX8" fmla="*/ 1581840 w 4036461"/>
              <a:gd name="connsiteY8" fmla="*/ 2929293 h 3041935"/>
              <a:gd name="connsiteX9" fmla="*/ 1371462 w 4036461"/>
              <a:gd name="connsiteY9" fmla="*/ 3041935 h 3041935"/>
              <a:gd name="connsiteX10" fmla="*/ 294428 w 4036461"/>
              <a:gd name="connsiteY10" fmla="*/ 3038475 h 3041935"/>
              <a:gd name="connsiteX11" fmla="*/ 0 w 4036461"/>
              <a:gd name="connsiteY11" fmla="*/ 2744047 h 3041935"/>
              <a:gd name="connsiteX12" fmla="*/ 0 w 4036461"/>
              <a:gd name="connsiteY12" fmla="*/ 294428 h 3041935"/>
              <a:gd name="connsiteX0" fmla="*/ 0 w 4036461"/>
              <a:gd name="connsiteY0" fmla="*/ 294428 h 3041935"/>
              <a:gd name="connsiteX1" fmla="*/ 294428 w 4036461"/>
              <a:gd name="connsiteY1" fmla="*/ 0 h 3041935"/>
              <a:gd name="connsiteX2" fmla="*/ 3729885 w 4036461"/>
              <a:gd name="connsiteY2" fmla="*/ 0 h 3041935"/>
              <a:gd name="connsiteX3" fmla="*/ 4024313 w 4036461"/>
              <a:gd name="connsiteY3" fmla="*/ 332528 h 3041935"/>
              <a:gd name="connsiteX4" fmla="*/ 4036461 w 4036461"/>
              <a:gd name="connsiteY4" fmla="*/ 1833512 h 3041935"/>
              <a:gd name="connsiteX5" fmla="*/ 3816488 w 4036461"/>
              <a:gd name="connsiteY5" fmla="*/ 2087778 h 3041935"/>
              <a:gd name="connsiteX6" fmla="*/ 1899892 w 4036461"/>
              <a:gd name="connsiteY6" fmla="*/ 2098270 h 3041935"/>
              <a:gd name="connsiteX7" fmla="*/ 1589658 w 4036461"/>
              <a:gd name="connsiteY7" fmla="*/ 2243343 h 3041935"/>
              <a:gd name="connsiteX8" fmla="*/ 1581840 w 4036461"/>
              <a:gd name="connsiteY8" fmla="*/ 2865793 h 3041935"/>
              <a:gd name="connsiteX9" fmla="*/ 1371462 w 4036461"/>
              <a:gd name="connsiteY9" fmla="*/ 3041935 h 3041935"/>
              <a:gd name="connsiteX10" fmla="*/ 294428 w 4036461"/>
              <a:gd name="connsiteY10" fmla="*/ 3038475 h 3041935"/>
              <a:gd name="connsiteX11" fmla="*/ 0 w 4036461"/>
              <a:gd name="connsiteY11" fmla="*/ 2744047 h 3041935"/>
              <a:gd name="connsiteX12" fmla="*/ 0 w 4036461"/>
              <a:gd name="connsiteY12" fmla="*/ 294428 h 3041935"/>
              <a:gd name="connsiteX0" fmla="*/ 0 w 4036461"/>
              <a:gd name="connsiteY0" fmla="*/ 294428 h 3041935"/>
              <a:gd name="connsiteX1" fmla="*/ 294428 w 4036461"/>
              <a:gd name="connsiteY1" fmla="*/ 0 h 3041935"/>
              <a:gd name="connsiteX2" fmla="*/ 3729885 w 4036461"/>
              <a:gd name="connsiteY2" fmla="*/ 0 h 3041935"/>
              <a:gd name="connsiteX3" fmla="*/ 4024313 w 4036461"/>
              <a:gd name="connsiteY3" fmla="*/ 332528 h 3041935"/>
              <a:gd name="connsiteX4" fmla="*/ 4036461 w 4036461"/>
              <a:gd name="connsiteY4" fmla="*/ 1833512 h 3041935"/>
              <a:gd name="connsiteX5" fmla="*/ 3816488 w 4036461"/>
              <a:gd name="connsiteY5" fmla="*/ 2087778 h 3041935"/>
              <a:gd name="connsiteX6" fmla="*/ 1899892 w 4036461"/>
              <a:gd name="connsiteY6" fmla="*/ 2098270 h 3041935"/>
              <a:gd name="connsiteX7" fmla="*/ 1589658 w 4036461"/>
              <a:gd name="connsiteY7" fmla="*/ 2243343 h 3041935"/>
              <a:gd name="connsiteX8" fmla="*/ 1581840 w 4036461"/>
              <a:gd name="connsiteY8" fmla="*/ 2903893 h 3041935"/>
              <a:gd name="connsiteX9" fmla="*/ 1371462 w 4036461"/>
              <a:gd name="connsiteY9" fmla="*/ 3041935 h 3041935"/>
              <a:gd name="connsiteX10" fmla="*/ 294428 w 4036461"/>
              <a:gd name="connsiteY10" fmla="*/ 3038475 h 3041935"/>
              <a:gd name="connsiteX11" fmla="*/ 0 w 4036461"/>
              <a:gd name="connsiteY11" fmla="*/ 2744047 h 3041935"/>
              <a:gd name="connsiteX12" fmla="*/ 0 w 4036461"/>
              <a:gd name="connsiteY12" fmla="*/ 294428 h 3041935"/>
              <a:gd name="connsiteX0" fmla="*/ 0 w 4036461"/>
              <a:gd name="connsiteY0" fmla="*/ 294428 h 3041935"/>
              <a:gd name="connsiteX1" fmla="*/ 294428 w 4036461"/>
              <a:gd name="connsiteY1" fmla="*/ 0 h 3041935"/>
              <a:gd name="connsiteX2" fmla="*/ 3729885 w 4036461"/>
              <a:gd name="connsiteY2" fmla="*/ 0 h 3041935"/>
              <a:gd name="connsiteX3" fmla="*/ 4024313 w 4036461"/>
              <a:gd name="connsiteY3" fmla="*/ 332528 h 3041935"/>
              <a:gd name="connsiteX4" fmla="*/ 4036461 w 4036461"/>
              <a:gd name="connsiteY4" fmla="*/ 1770012 h 3041935"/>
              <a:gd name="connsiteX5" fmla="*/ 3816488 w 4036461"/>
              <a:gd name="connsiteY5" fmla="*/ 2087778 h 3041935"/>
              <a:gd name="connsiteX6" fmla="*/ 1899892 w 4036461"/>
              <a:gd name="connsiteY6" fmla="*/ 2098270 h 3041935"/>
              <a:gd name="connsiteX7" fmla="*/ 1589658 w 4036461"/>
              <a:gd name="connsiteY7" fmla="*/ 2243343 h 3041935"/>
              <a:gd name="connsiteX8" fmla="*/ 1581840 w 4036461"/>
              <a:gd name="connsiteY8" fmla="*/ 2903893 h 3041935"/>
              <a:gd name="connsiteX9" fmla="*/ 1371462 w 4036461"/>
              <a:gd name="connsiteY9" fmla="*/ 3041935 h 3041935"/>
              <a:gd name="connsiteX10" fmla="*/ 294428 w 4036461"/>
              <a:gd name="connsiteY10" fmla="*/ 3038475 h 3041935"/>
              <a:gd name="connsiteX11" fmla="*/ 0 w 4036461"/>
              <a:gd name="connsiteY11" fmla="*/ 2744047 h 3041935"/>
              <a:gd name="connsiteX12" fmla="*/ 0 w 4036461"/>
              <a:gd name="connsiteY12" fmla="*/ 294428 h 3041935"/>
              <a:gd name="connsiteX0" fmla="*/ 0 w 4036461"/>
              <a:gd name="connsiteY0" fmla="*/ 294428 h 3041935"/>
              <a:gd name="connsiteX1" fmla="*/ 294428 w 4036461"/>
              <a:gd name="connsiteY1" fmla="*/ 0 h 3041935"/>
              <a:gd name="connsiteX2" fmla="*/ 3729885 w 4036461"/>
              <a:gd name="connsiteY2" fmla="*/ 0 h 3041935"/>
              <a:gd name="connsiteX3" fmla="*/ 4024313 w 4036461"/>
              <a:gd name="connsiteY3" fmla="*/ 332528 h 3041935"/>
              <a:gd name="connsiteX4" fmla="*/ 4036461 w 4036461"/>
              <a:gd name="connsiteY4" fmla="*/ 1516012 h 3041935"/>
              <a:gd name="connsiteX5" fmla="*/ 3816488 w 4036461"/>
              <a:gd name="connsiteY5" fmla="*/ 2087778 h 3041935"/>
              <a:gd name="connsiteX6" fmla="*/ 1899892 w 4036461"/>
              <a:gd name="connsiteY6" fmla="*/ 2098270 h 3041935"/>
              <a:gd name="connsiteX7" fmla="*/ 1589658 w 4036461"/>
              <a:gd name="connsiteY7" fmla="*/ 2243343 h 3041935"/>
              <a:gd name="connsiteX8" fmla="*/ 1581840 w 4036461"/>
              <a:gd name="connsiteY8" fmla="*/ 2903893 h 3041935"/>
              <a:gd name="connsiteX9" fmla="*/ 1371462 w 4036461"/>
              <a:gd name="connsiteY9" fmla="*/ 3041935 h 3041935"/>
              <a:gd name="connsiteX10" fmla="*/ 294428 w 4036461"/>
              <a:gd name="connsiteY10" fmla="*/ 3038475 h 3041935"/>
              <a:gd name="connsiteX11" fmla="*/ 0 w 4036461"/>
              <a:gd name="connsiteY11" fmla="*/ 2744047 h 3041935"/>
              <a:gd name="connsiteX12" fmla="*/ 0 w 4036461"/>
              <a:gd name="connsiteY12" fmla="*/ 294428 h 3041935"/>
              <a:gd name="connsiteX0" fmla="*/ 0 w 4061861"/>
              <a:gd name="connsiteY0" fmla="*/ 294428 h 3041935"/>
              <a:gd name="connsiteX1" fmla="*/ 294428 w 4061861"/>
              <a:gd name="connsiteY1" fmla="*/ 0 h 3041935"/>
              <a:gd name="connsiteX2" fmla="*/ 3729885 w 4061861"/>
              <a:gd name="connsiteY2" fmla="*/ 0 h 3041935"/>
              <a:gd name="connsiteX3" fmla="*/ 4024313 w 4061861"/>
              <a:gd name="connsiteY3" fmla="*/ 332528 h 3041935"/>
              <a:gd name="connsiteX4" fmla="*/ 4061861 w 4061861"/>
              <a:gd name="connsiteY4" fmla="*/ 1846212 h 3041935"/>
              <a:gd name="connsiteX5" fmla="*/ 3816488 w 4061861"/>
              <a:gd name="connsiteY5" fmla="*/ 2087778 h 3041935"/>
              <a:gd name="connsiteX6" fmla="*/ 1899892 w 4061861"/>
              <a:gd name="connsiteY6" fmla="*/ 2098270 h 3041935"/>
              <a:gd name="connsiteX7" fmla="*/ 1589658 w 4061861"/>
              <a:gd name="connsiteY7" fmla="*/ 2243343 h 3041935"/>
              <a:gd name="connsiteX8" fmla="*/ 1581840 w 4061861"/>
              <a:gd name="connsiteY8" fmla="*/ 2903893 h 3041935"/>
              <a:gd name="connsiteX9" fmla="*/ 1371462 w 4061861"/>
              <a:gd name="connsiteY9" fmla="*/ 3041935 h 3041935"/>
              <a:gd name="connsiteX10" fmla="*/ 294428 w 4061861"/>
              <a:gd name="connsiteY10" fmla="*/ 3038475 h 3041935"/>
              <a:gd name="connsiteX11" fmla="*/ 0 w 4061861"/>
              <a:gd name="connsiteY11" fmla="*/ 2744047 h 3041935"/>
              <a:gd name="connsiteX12" fmla="*/ 0 w 4061861"/>
              <a:gd name="connsiteY12" fmla="*/ 294428 h 3041935"/>
              <a:gd name="connsiteX0" fmla="*/ 0 w 4061861"/>
              <a:gd name="connsiteY0" fmla="*/ 294428 h 3041935"/>
              <a:gd name="connsiteX1" fmla="*/ 294428 w 4061861"/>
              <a:gd name="connsiteY1" fmla="*/ 0 h 3041935"/>
              <a:gd name="connsiteX2" fmla="*/ 3729885 w 4061861"/>
              <a:gd name="connsiteY2" fmla="*/ 0 h 3041935"/>
              <a:gd name="connsiteX3" fmla="*/ 4024313 w 4061861"/>
              <a:gd name="connsiteY3" fmla="*/ 332528 h 3041935"/>
              <a:gd name="connsiteX4" fmla="*/ 4061861 w 4061861"/>
              <a:gd name="connsiteY4" fmla="*/ 1846212 h 3041935"/>
              <a:gd name="connsiteX5" fmla="*/ 3816488 w 4061861"/>
              <a:gd name="connsiteY5" fmla="*/ 2087778 h 3041935"/>
              <a:gd name="connsiteX6" fmla="*/ 1899892 w 4061861"/>
              <a:gd name="connsiteY6" fmla="*/ 2098270 h 3041935"/>
              <a:gd name="connsiteX7" fmla="*/ 1589658 w 4061861"/>
              <a:gd name="connsiteY7" fmla="*/ 2243343 h 3041935"/>
              <a:gd name="connsiteX8" fmla="*/ 1581840 w 4061861"/>
              <a:gd name="connsiteY8" fmla="*/ 2903893 h 3041935"/>
              <a:gd name="connsiteX9" fmla="*/ 1371462 w 4061861"/>
              <a:gd name="connsiteY9" fmla="*/ 3041935 h 3041935"/>
              <a:gd name="connsiteX10" fmla="*/ 294428 w 4061861"/>
              <a:gd name="connsiteY10" fmla="*/ 3038475 h 3041935"/>
              <a:gd name="connsiteX11" fmla="*/ 0 w 4061861"/>
              <a:gd name="connsiteY11" fmla="*/ 2744047 h 3041935"/>
              <a:gd name="connsiteX12" fmla="*/ 0 w 4061861"/>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23761 w 4024313"/>
              <a:gd name="connsiteY4" fmla="*/ 1846212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038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4010698 w 4024313"/>
              <a:gd name="connsiteY4" fmla="*/ 1728646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038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279178 w 4024313"/>
              <a:gd name="connsiteY4" fmla="*/ 1180006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038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279178 w 4024313"/>
              <a:gd name="connsiteY4" fmla="*/ 1180006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038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749441 w 4024313"/>
              <a:gd name="connsiteY4" fmla="*/ 1375948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038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971509 w 4024313"/>
              <a:gd name="connsiteY4" fmla="*/ 1389011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038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61823"/>
              <a:gd name="connsiteY0" fmla="*/ 294428 h 3041935"/>
              <a:gd name="connsiteX1" fmla="*/ 294428 w 4061823"/>
              <a:gd name="connsiteY1" fmla="*/ 0 h 3041935"/>
              <a:gd name="connsiteX2" fmla="*/ 3729885 w 4061823"/>
              <a:gd name="connsiteY2" fmla="*/ 0 h 3041935"/>
              <a:gd name="connsiteX3" fmla="*/ 4024313 w 4061823"/>
              <a:gd name="connsiteY3" fmla="*/ 332528 h 3041935"/>
              <a:gd name="connsiteX4" fmla="*/ 4049886 w 4061823"/>
              <a:gd name="connsiteY4" fmla="*/ 1911525 h 3041935"/>
              <a:gd name="connsiteX5" fmla="*/ 3816488 w 4061823"/>
              <a:gd name="connsiteY5" fmla="*/ 2087778 h 3041935"/>
              <a:gd name="connsiteX6" fmla="*/ 1899892 w 4061823"/>
              <a:gd name="connsiteY6" fmla="*/ 2098270 h 3041935"/>
              <a:gd name="connsiteX7" fmla="*/ 1589658 w 4061823"/>
              <a:gd name="connsiteY7" fmla="*/ 2243343 h 3041935"/>
              <a:gd name="connsiteX8" fmla="*/ 1581840 w 4061823"/>
              <a:gd name="connsiteY8" fmla="*/ 2903893 h 3041935"/>
              <a:gd name="connsiteX9" fmla="*/ 1371462 w 4061823"/>
              <a:gd name="connsiteY9" fmla="*/ 3041935 h 3041935"/>
              <a:gd name="connsiteX10" fmla="*/ 294428 w 4061823"/>
              <a:gd name="connsiteY10" fmla="*/ 3038475 h 3041935"/>
              <a:gd name="connsiteX11" fmla="*/ 0 w 4061823"/>
              <a:gd name="connsiteY11" fmla="*/ 2744047 h 3041935"/>
              <a:gd name="connsiteX12" fmla="*/ 0 w 4061823"/>
              <a:gd name="connsiteY12" fmla="*/ 294428 h 3041935"/>
              <a:gd name="connsiteX0" fmla="*/ 0 w 4052582"/>
              <a:gd name="connsiteY0" fmla="*/ 294428 h 3041935"/>
              <a:gd name="connsiteX1" fmla="*/ 294428 w 4052582"/>
              <a:gd name="connsiteY1" fmla="*/ 0 h 3041935"/>
              <a:gd name="connsiteX2" fmla="*/ 3729885 w 4052582"/>
              <a:gd name="connsiteY2" fmla="*/ 0 h 3041935"/>
              <a:gd name="connsiteX3" fmla="*/ 4024313 w 4052582"/>
              <a:gd name="connsiteY3" fmla="*/ 332528 h 3041935"/>
              <a:gd name="connsiteX4" fmla="*/ 4049886 w 4052582"/>
              <a:gd name="connsiteY4" fmla="*/ 1911525 h 3041935"/>
              <a:gd name="connsiteX5" fmla="*/ 3816488 w 4052582"/>
              <a:gd name="connsiteY5" fmla="*/ 2087778 h 3041935"/>
              <a:gd name="connsiteX6" fmla="*/ 1899892 w 4052582"/>
              <a:gd name="connsiteY6" fmla="*/ 2098270 h 3041935"/>
              <a:gd name="connsiteX7" fmla="*/ 1589658 w 4052582"/>
              <a:gd name="connsiteY7" fmla="*/ 2243343 h 3041935"/>
              <a:gd name="connsiteX8" fmla="*/ 1581840 w 4052582"/>
              <a:gd name="connsiteY8" fmla="*/ 2903893 h 3041935"/>
              <a:gd name="connsiteX9" fmla="*/ 1371462 w 4052582"/>
              <a:gd name="connsiteY9" fmla="*/ 3041935 h 3041935"/>
              <a:gd name="connsiteX10" fmla="*/ 294428 w 4052582"/>
              <a:gd name="connsiteY10" fmla="*/ 3038475 h 3041935"/>
              <a:gd name="connsiteX11" fmla="*/ 0 w 4052582"/>
              <a:gd name="connsiteY11" fmla="*/ 2744047 h 3041935"/>
              <a:gd name="connsiteX12" fmla="*/ 0 w 4052582"/>
              <a:gd name="connsiteY12" fmla="*/ 294428 h 3041935"/>
              <a:gd name="connsiteX0" fmla="*/ 0 w 4024313"/>
              <a:gd name="connsiteY0" fmla="*/ 294428 h 3041935"/>
              <a:gd name="connsiteX1" fmla="*/ 294428 w 4024313"/>
              <a:gd name="connsiteY1" fmla="*/ 0 h 3041935"/>
              <a:gd name="connsiteX2" fmla="*/ 3729885 w 4024313"/>
              <a:gd name="connsiteY2" fmla="*/ 0 h 3041935"/>
              <a:gd name="connsiteX3" fmla="*/ 4024313 w 4024313"/>
              <a:gd name="connsiteY3" fmla="*/ 332528 h 3041935"/>
              <a:gd name="connsiteX4" fmla="*/ 3984572 w 4024313"/>
              <a:gd name="connsiteY4" fmla="*/ 1911525 h 3041935"/>
              <a:gd name="connsiteX5" fmla="*/ 3816488 w 4024313"/>
              <a:gd name="connsiteY5" fmla="*/ 2087778 h 3041935"/>
              <a:gd name="connsiteX6" fmla="*/ 1899892 w 4024313"/>
              <a:gd name="connsiteY6" fmla="*/ 2098270 h 3041935"/>
              <a:gd name="connsiteX7" fmla="*/ 1589658 w 4024313"/>
              <a:gd name="connsiteY7" fmla="*/ 2243343 h 3041935"/>
              <a:gd name="connsiteX8" fmla="*/ 1581840 w 4024313"/>
              <a:gd name="connsiteY8" fmla="*/ 2903893 h 3041935"/>
              <a:gd name="connsiteX9" fmla="*/ 1371462 w 4024313"/>
              <a:gd name="connsiteY9" fmla="*/ 3041935 h 3041935"/>
              <a:gd name="connsiteX10" fmla="*/ 294428 w 4024313"/>
              <a:gd name="connsiteY10" fmla="*/ 3038475 h 3041935"/>
              <a:gd name="connsiteX11" fmla="*/ 0 w 4024313"/>
              <a:gd name="connsiteY11" fmla="*/ 2744047 h 3041935"/>
              <a:gd name="connsiteX12" fmla="*/ 0 w 4024313"/>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820085 h 3041935"/>
              <a:gd name="connsiteX5" fmla="*/ 3816488 w 4028422"/>
              <a:gd name="connsiteY5" fmla="*/ 2087778 h 3041935"/>
              <a:gd name="connsiteX6" fmla="*/ 1899892 w 4028422"/>
              <a:gd name="connsiteY6" fmla="*/ 2098270 h 3041935"/>
              <a:gd name="connsiteX7" fmla="*/ 1589658 w 4028422"/>
              <a:gd name="connsiteY7" fmla="*/ 224334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238442"/>
              <a:gd name="connsiteY0" fmla="*/ 294428 h 3041935"/>
              <a:gd name="connsiteX1" fmla="*/ 294428 w 4238442"/>
              <a:gd name="connsiteY1" fmla="*/ 0 h 3041935"/>
              <a:gd name="connsiteX2" fmla="*/ 3729885 w 4238442"/>
              <a:gd name="connsiteY2" fmla="*/ 0 h 3041935"/>
              <a:gd name="connsiteX3" fmla="*/ 4024313 w 4238442"/>
              <a:gd name="connsiteY3" fmla="*/ 332528 h 3041935"/>
              <a:gd name="connsiteX4" fmla="*/ 4023761 w 4238442"/>
              <a:gd name="connsiteY4" fmla="*/ 1820085 h 3041935"/>
              <a:gd name="connsiteX5" fmla="*/ 3816488 w 4238442"/>
              <a:gd name="connsiteY5" fmla="*/ 2087778 h 3041935"/>
              <a:gd name="connsiteX6" fmla="*/ 1899892 w 4238442"/>
              <a:gd name="connsiteY6" fmla="*/ 2098270 h 3041935"/>
              <a:gd name="connsiteX7" fmla="*/ 1589658 w 4238442"/>
              <a:gd name="connsiteY7" fmla="*/ 2243343 h 3041935"/>
              <a:gd name="connsiteX8" fmla="*/ 1581840 w 4238442"/>
              <a:gd name="connsiteY8" fmla="*/ 2903893 h 3041935"/>
              <a:gd name="connsiteX9" fmla="*/ 1371462 w 4238442"/>
              <a:gd name="connsiteY9" fmla="*/ 3041935 h 3041935"/>
              <a:gd name="connsiteX10" fmla="*/ 294428 w 4238442"/>
              <a:gd name="connsiteY10" fmla="*/ 3038475 h 3041935"/>
              <a:gd name="connsiteX11" fmla="*/ 0 w 4238442"/>
              <a:gd name="connsiteY11" fmla="*/ 2744047 h 3041935"/>
              <a:gd name="connsiteX12" fmla="*/ 0 w 423844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820085 h 3041935"/>
              <a:gd name="connsiteX5" fmla="*/ 3816488 w 4028422"/>
              <a:gd name="connsiteY5" fmla="*/ 2087778 h 3041935"/>
              <a:gd name="connsiteX6" fmla="*/ 1899892 w 4028422"/>
              <a:gd name="connsiteY6" fmla="*/ 2098270 h 3041935"/>
              <a:gd name="connsiteX7" fmla="*/ 1589658 w 4028422"/>
              <a:gd name="connsiteY7" fmla="*/ 224334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820085 h 3041935"/>
              <a:gd name="connsiteX5" fmla="*/ 3816488 w 4028422"/>
              <a:gd name="connsiteY5" fmla="*/ 2087778 h 3041935"/>
              <a:gd name="connsiteX6" fmla="*/ 1899892 w 4028422"/>
              <a:gd name="connsiteY6" fmla="*/ 2098270 h 3041935"/>
              <a:gd name="connsiteX7" fmla="*/ 1589658 w 4028422"/>
              <a:gd name="connsiteY7" fmla="*/ 224334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129002"/>
              <a:gd name="connsiteY0" fmla="*/ 294428 h 3041935"/>
              <a:gd name="connsiteX1" fmla="*/ 294428 w 4129002"/>
              <a:gd name="connsiteY1" fmla="*/ 0 h 3041935"/>
              <a:gd name="connsiteX2" fmla="*/ 3729885 w 4129002"/>
              <a:gd name="connsiteY2" fmla="*/ 0 h 3041935"/>
              <a:gd name="connsiteX3" fmla="*/ 4024313 w 4129002"/>
              <a:gd name="connsiteY3" fmla="*/ 332528 h 3041935"/>
              <a:gd name="connsiteX4" fmla="*/ 4023761 w 4129002"/>
              <a:gd name="connsiteY4" fmla="*/ 1820085 h 3041935"/>
              <a:gd name="connsiteX5" fmla="*/ 3816488 w 4129002"/>
              <a:gd name="connsiteY5" fmla="*/ 2087778 h 3041935"/>
              <a:gd name="connsiteX6" fmla="*/ 1899892 w 4129002"/>
              <a:gd name="connsiteY6" fmla="*/ 2098270 h 3041935"/>
              <a:gd name="connsiteX7" fmla="*/ 1589658 w 4129002"/>
              <a:gd name="connsiteY7" fmla="*/ 2243343 h 3041935"/>
              <a:gd name="connsiteX8" fmla="*/ 1581840 w 4129002"/>
              <a:gd name="connsiteY8" fmla="*/ 2903893 h 3041935"/>
              <a:gd name="connsiteX9" fmla="*/ 1371462 w 4129002"/>
              <a:gd name="connsiteY9" fmla="*/ 3041935 h 3041935"/>
              <a:gd name="connsiteX10" fmla="*/ 294428 w 4129002"/>
              <a:gd name="connsiteY10" fmla="*/ 3038475 h 3041935"/>
              <a:gd name="connsiteX11" fmla="*/ 0 w 4129002"/>
              <a:gd name="connsiteY11" fmla="*/ 2744047 h 3041935"/>
              <a:gd name="connsiteX12" fmla="*/ 0 w 4129002"/>
              <a:gd name="connsiteY12" fmla="*/ 294428 h 3041935"/>
              <a:gd name="connsiteX0" fmla="*/ 0 w 4039790"/>
              <a:gd name="connsiteY0" fmla="*/ 294428 h 3041935"/>
              <a:gd name="connsiteX1" fmla="*/ 294428 w 4039790"/>
              <a:gd name="connsiteY1" fmla="*/ 0 h 3041935"/>
              <a:gd name="connsiteX2" fmla="*/ 3729885 w 4039790"/>
              <a:gd name="connsiteY2" fmla="*/ 0 h 3041935"/>
              <a:gd name="connsiteX3" fmla="*/ 4024313 w 4039790"/>
              <a:gd name="connsiteY3" fmla="*/ 332528 h 3041935"/>
              <a:gd name="connsiteX4" fmla="*/ 4023761 w 4039790"/>
              <a:gd name="connsiteY4" fmla="*/ 1820085 h 3041935"/>
              <a:gd name="connsiteX5" fmla="*/ 3816488 w 4039790"/>
              <a:gd name="connsiteY5" fmla="*/ 2087778 h 3041935"/>
              <a:gd name="connsiteX6" fmla="*/ 1899892 w 4039790"/>
              <a:gd name="connsiteY6" fmla="*/ 2098270 h 3041935"/>
              <a:gd name="connsiteX7" fmla="*/ 1589658 w 4039790"/>
              <a:gd name="connsiteY7" fmla="*/ 2243343 h 3041935"/>
              <a:gd name="connsiteX8" fmla="*/ 1581840 w 4039790"/>
              <a:gd name="connsiteY8" fmla="*/ 2903893 h 3041935"/>
              <a:gd name="connsiteX9" fmla="*/ 1371462 w 4039790"/>
              <a:gd name="connsiteY9" fmla="*/ 3041935 h 3041935"/>
              <a:gd name="connsiteX10" fmla="*/ 294428 w 4039790"/>
              <a:gd name="connsiteY10" fmla="*/ 3038475 h 3041935"/>
              <a:gd name="connsiteX11" fmla="*/ 0 w 4039790"/>
              <a:gd name="connsiteY11" fmla="*/ 2744047 h 3041935"/>
              <a:gd name="connsiteX12" fmla="*/ 0 w 4039790"/>
              <a:gd name="connsiteY12" fmla="*/ 294428 h 3041935"/>
              <a:gd name="connsiteX0" fmla="*/ 0 w 4051498"/>
              <a:gd name="connsiteY0" fmla="*/ 294428 h 3041935"/>
              <a:gd name="connsiteX1" fmla="*/ 294428 w 4051498"/>
              <a:gd name="connsiteY1" fmla="*/ 0 h 3041935"/>
              <a:gd name="connsiteX2" fmla="*/ 3729885 w 4051498"/>
              <a:gd name="connsiteY2" fmla="*/ 0 h 3041935"/>
              <a:gd name="connsiteX3" fmla="*/ 4024313 w 4051498"/>
              <a:gd name="connsiteY3" fmla="*/ 332528 h 3041935"/>
              <a:gd name="connsiteX4" fmla="*/ 4036824 w 4051498"/>
              <a:gd name="connsiteY4" fmla="*/ 1689457 h 3041935"/>
              <a:gd name="connsiteX5" fmla="*/ 3816488 w 4051498"/>
              <a:gd name="connsiteY5" fmla="*/ 2087778 h 3041935"/>
              <a:gd name="connsiteX6" fmla="*/ 1899892 w 4051498"/>
              <a:gd name="connsiteY6" fmla="*/ 2098270 h 3041935"/>
              <a:gd name="connsiteX7" fmla="*/ 1589658 w 4051498"/>
              <a:gd name="connsiteY7" fmla="*/ 2243343 h 3041935"/>
              <a:gd name="connsiteX8" fmla="*/ 1581840 w 4051498"/>
              <a:gd name="connsiteY8" fmla="*/ 2903893 h 3041935"/>
              <a:gd name="connsiteX9" fmla="*/ 1371462 w 4051498"/>
              <a:gd name="connsiteY9" fmla="*/ 3041935 h 3041935"/>
              <a:gd name="connsiteX10" fmla="*/ 294428 w 4051498"/>
              <a:gd name="connsiteY10" fmla="*/ 3038475 h 3041935"/>
              <a:gd name="connsiteX11" fmla="*/ 0 w 4051498"/>
              <a:gd name="connsiteY11" fmla="*/ 2744047 h 3041935"/>
              <a:gd name="connsiteX12" fmla="*/ 0 w 4051498"/>
              <a:gd name="connsiteY12" fmla="*/ 294428 h 3041935"/>
              <a:gd name="connsiteX0" fmla="*/ 0 w 4039790"/>
              <a:gd name="connsiteY0" fmla="*/ 294428 h 3041935"/>
              <a:gd name="connsiteX1" fmla="*/ 294428 w 4039790"/>
              <a:gd name="connsiteY1" fmla="*/ 0 h 3041935"/>
              <a:gd name="connsiteX2" fmla="*/ 3729885 w 4039790"/>
              <a:gd name="connsiteY2" fmla="*/ 0 h 3041935"/>
              <a:gd name="connsiteX3" fmla="*/ 4024313 w 4039790"/>
              <a:gd name="connsiteY3" fmla="*/ 332528 h 3041935"/>
              <a:gd name="connsiteX4" fmla="*/ 4023761 w 4039790"/>
              <a:gd name="connsiteY4" fmla="*/ 1689457 h 3041935"/>
              <a:gd name="connsiteX5" fmla="*/ 3816488 w 4039790"/>
              <a:gd name="connsiteY5" fmla="*/ 2087778 h 3041935"/>
              <a:gd name="connsiteX6" fmla="*/ 1899892 w 4039790"/>
              <a:gd name="connsiteY6" fmla="*/ 2098270 h 3041935"/>
              <a:gd name="connsiteX7" fmla="*/ 1589658 w 4039790"/>
              <a:gd name="connsiteY7" fmla="*/ 2243343 h 3041935"/>
              <a:gd name="connsiteX8" fmla="*/ 1581840 w 4039790"/>
              <a:gd name="connsiteY8" fmla="*/ 2903893 h 3041935"/>
              <a:gd name="connsiteX9" fmla="*/ 1371462 w 4039790"/>
              <a:gd name="connsiteY9" fmla="*/ 3041935 h 3041935"/>
              <a:gd name="connsiteX10" fmla="*/ 294428 w 4039790"/>
              <a:gd name="connsiteY10" fmla="*/ 3038475 h 3041935"/>
              <a:gd name="connsiteX11" fmla="*/ 0 w 4039790"/>
              <a:gd name="connsiteY11" fmla="*/ 2744047 h 3041935"/>
              <a:gd name="connsiteX12" fmla="*/ 0 w 4039790"/>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98270 h 3041935"/>
              <a:gd name="connsiteX7" fmla="*/ 1589658 w 4028422"/>
              <a:gd name="connsiteY7" fmla="*/ 224334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98270 h 3041935"/>
              <a:gd name="connsiteX7" fmla="*/ 1589658 w 4028422"/>
              <a:gd name="connsiteY7" fmla="*/ 224334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89658 w 4028422"/>
              <a:gd name="connsiteY7" fmla="*/ 224334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 name="connsiteX0" fmla="*/ 0 w 4028422"/>
              <a:gd name="connsiteY0" fmla="*/ 294428 h 3041935"/>
              <a:gd name="connsiteX1" fmla="*/ 294428 w 4028422"/>
              <a:gd name="connsiteY1" fmla="*/ 0 h 3041935"/>
              <a:gd name="connsiteX2" fmla="*/ 3729885 w 4028422"/>
              <a:gd name="connsiteY2" fmla="*/ 0 h 3041935"/>
              <a:gd name="connsiteX3" fmla="*/ 4024313 w 4028422"/>
              <a:gd name="connsiteY3" fmla="*/ 332528 h 3041935"/>
              <a:gd name="connsiteX4" fmla="*/ 4023761 w 4028422"/>
              <a:gd name="connsiteY4" fmla="*/ 1689457 h 3041935"/>
              <a:gd name="connsiteX5" fmla="*/ 3816488 w 4028422"/>
              <a:gd name="connsiteY5" fmla="*/ 2087778 h 3041935"/>
              <a:gd name="connsiteX6" fmla="*/ 1899892 w 4028422"/>
              <a:gd name="connsiteY6" fmla="*/ 2083030 h 3041935"/>
              <a:gd name="connsiteX7" fmla="*/ 1599818 w 4028422"/>
              <a:gd name="connsiteY7" fmla="*/ 2172223 h 3041935"/>
              <a:gd name="connsiteX8" fmla="*/ 1581840 w 4028422"/>
              <a:gd name="connsiteY8" fmla="*/ 2903893 h 3041935"/>
              <a:gd name="connsiteX9" fmla="*/ 1371462 w 4028422"/>
              <a:gd name="connsiteY9" fmla="*/ 3041935 h 3041935"/>
              <a:gd name="connsiteX10" fmla="*/ 294428 w 4028422"/>
              <a:gd name="connsiteY10" fmla="*/ 3038475 h 3041935"/>
              <a:gd name="connsiteX11" fmla="*/ 0 w 4028422"/>
              <a:gd name="connsiteY11" fmla="*/ 2744047 h 3041935"/>
              <a:gd name="connsiteX12" fmla="*/ 0 w 4028422"/>
              <a:gd name="connsiteY12" fmla="*/ 294428 h 3041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28422" h="3041935">
                <a:moveTo>
                  <a:pt x="0" y="294428"/>
                </a:moveTo>
                <a:cubicBezTo>
                  <a:pt x="0" y="131820"/>
                  <a:pt x="131820" y="0"/>
                  <a:pt x="294428" y="0"/>
                </a:cubicBezTo>
                <a:lnTo>
                  <a:pt x="3729885" y="0"/>
                </a:lnTo>
                <a:cubicBezTo>
                  <a:pt x="3892493" y="0"/>
                  <a:pt x="4024313" y="169920"/>
                  <a:pt x="4024313" y="332528"/>
                </a:cubicBezTo>
                <a:cubicBezTo>
                  <a:pt x="4011429" y="862489"/>
                  <a:pt x="4038821" y="1412407"/>
                  <a:pt x="4023761" y="1689457"/>
                </a:cubicBezTo>
                <a:cubicBezTo>
                  <a:pt x="4023051" y="1955752"/>
                  <a:pt x="4001593" y="2014846"/>
                  <a:pt x="3816488" y="2087778"/>
                </a:cubicBezTo>
                <a:cubicBezTo>
                  <a:pt x="3464627" y="2104388"/>
                  <a:pt x="2274417" y="2094356"/>
                  <a:pt x="1899892" y="2083030"/>
                </a:cubicBezTo>
                <a:cubicBezTo>
                  <a:pt x="1525367" y="2071704"/>
                  <a:pt x="1620939" y="2055230"/>
                  <a:pt x="1599818" y="2172223"/>
                </a:cubicBezTo>
                <a:lnTo>
                  <a:pt x="1581840" y="2903893"/>
                </a:lnTo>
                <a:cubicBezTo>
                  <a:pt x="1599510" y="3076171"/>
                  <a:pt x="1571570" y="3027579"/>
                  <a:pt x="1371462" y="3041935"/>
                </a:cubicBezTo>
                <a:lnTo>
                  <a:pt x="294428" y="3038475"/>
                </a:lnTo>
                <a:cubicBezTo>
                  <a:pt x="131820" y="3038475"/>
                  <a:pt x="0" y="2906655"/>
                  <a:pt x="0" y="2744047"/>
                </a:cubicBezTo>
                <a:lnTo>
                  <a:pt x="0" y="294428"/>
                </a:lnTo>
                <a:close/>
              </a:path>
            </a:pathLst>
          </a:custGeom>
          <a:noFill/>
          <a:ln w="317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Tree>
    <p:extLst>
      <p:ext uri="{BB962C8B-B14F-4D97-AF65-F5344CB8AC3E}">
        <p14:creationId xmlns:p14="http://schemas.microsoft.com/office/powerpoint/2010/main" val="2629360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6692" y="29935"/>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事業目的の妥当性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３．事業の背景</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r>
              <a:rPr kumimoji="1" lang="ja-JP" altLang="en-US" sz="1400" dirty="0"/>
              <a:t>事業によって将来実現したい姿（誰が・どのような状態になっているか）を記述</a:t>
            </a:r>
            <a:r>
              <a:rPr kumimoji="1" lang="ja-JP" altLang="en-US" sz="1400" dirty="0" smtClean="0"/>
              <a:t>する</a:t>
            </a:r>
            <a:endParaRPr kumimoji="1" lang="en-US" altLang="ja-JP" sz="1400" dirty="0" smtClean="0"/>
          </a:p>
          <a:p>
            <a:pPr algn="l" eaLnBrk="1" hangingPunct="1">
              <a:spcBef>
                <a:spcPct val="30000"/>
              </a:spcBef>
              <a:buFont typeface="Wingdings" panose="05000000000000000000" pitchFamily="2" charset="2"/>
              <a:buChar char="ü"/>
            </a:pPr>
            <a:r>
              <a:rPr kumimoji="1" lang="ja-JP" altLang="en-US" sz="1400" dirty="0"/>
              <a:t>地域住民、事業者、自治体等における現状と目指す姿との差異</a:t>
            </a:r>
          </a:p>
          <a:p>
            <a:pPr algn="l" eaLnBrk="1" hangingPunct="1">
              <a:spcBef>
                <a:spcPct val="30000"/>
              </a:spcBef>
              <a:buFont typeface="Wingdings" panose="05000000000000000000" pitchFamily="2" charset="2"/>
              <a:buChar char="ü"/>
            </a:pPr>
            <a:r>
              <a:rPr kumimoji="1" lang="ja-JP" altLang="en-US" sz="1400" dirty="0"/>
              <a:t>目指す姿に向けてこれまで地域で取り組まれてきたことや事業主体者が取り組んできたこと</a:t>
            </a:r>
          </a:p>
          <a:p>
            <a:pPr algn="l" eaLnBrk="1" hangingPunct="1">
              <a:spcBef>
                <a:spcPct val="30000"/>
              </a:spcBef>
              <a:buFont typeface="Wingdings" panose="05000000000000000000" pitchFamily="2" charset="2"/>
              <a:buChar char="ü"/>
            </a:pPr>
            <a:r>
              <a:rPr kumimoji="1" lang="ja-JP" altLang="en-US" sz="1400" dirty="0"/>
              <a:t>これまでの取組では解決できていない問題とその原因分析</a:t>
            </a:r>
            <a:endParaRPr kumimoji="1" lang="en-US" altLang="ja-JP" sz="1400" dirty="0"/>
          </a:p>
          <a:p>
            <a:pPr marL="0" indent="0" algn="l" eaLnBrk="1" hangingPunct="1">
              <a:spcBef>
                <a:spcPct val="30000"/>
              </a:spcBef>
            </a:pPr>
            <a:r>
              <a:rPr kumimoji="1" lang="ja-JP" altLang="en-US" sz="1400" dirty="0"/>
              <a:t>を具体的に記述すること。</a:t>
            </a:r>
            <a:endParaRPr kumimoji="1" lang="en-US" altLang="ja-JP" sz="1400" dirty="0"/>
          </a:p>
          <a:p>
            <a:pPr marL="0" indent="0" algn="l" eaLnBrk="1" hangingPunct="1">
              <a:spcBef>
                <a:spcPct val="30000"/>
              </a:spcBef>
            </a:pPr>
            <a:endParaRPr kumimoji="1" lang="en-US" altLang="ja-JP" sz="1400" dirty="0"/>
          </a:p>
        </p:txBody>
      </p:sp>
      <p:sp>
        <p:nvSpPr>
          <p:cNvPr id="6" name="AutoShape 10"/>
          <p:cNvSpPr>
            <a:spLocks noChangeArrowheads="1"/>
          </p:cNvSpPr>
          <p:nvPr/>
        </p:nvSpPr>
        <p:spPr bwMode="auto">
          <a:xfrm>
            <a:off x="847750" y="2564904"/>
            <a:ext cx="8440737" cy="3600400"/>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smtClean="0">
                <a:latin typeface="ＭＳ Ｐゴシック" charset="-128"/>
                <a:ea typeface="ＭＳ Ｐゴシック" charset="-128"/>
              </a:rPr>
              <a:t>＜補足＞</a:t>
            </a:r>
            <a:endParaRPr kumimoji="1" lang="en-US" altLang="ja-JP" sz="1200" dirty="0" smtClean="0">
              <a:latin typeface="ＭＳ Ｐゴシック" charset="-128"/>
              <a:ea typeface="ＭＳ Ｐゴシック" charset="-128"/>
            </a:endParaRPr>
          </a:p>
          <a:p>
            <a:pPr marL="0" lvl="1" algn="l">
              <a:spcBef>
                <a:spcPct val="30000"/>
              </a:spcBef>
              <a:defRPr/>
            </a:pPr>
            <a:r>
              <a:rPr kumimoji="1" lang="ja-JP" altLang="en-US" sz="1200" dirty="0" smtClean="0">
                <a:latin typeface="ＭＳ Ｐゴシック" charset="-128"/>
                <a:ea typeface="ＭＳ Ｐゴシック" charset="-128"/>
              </a:rPr>
              <a:t>これ</a:t>
            </a:r>
            <a:r>
              <a:rPr kumimoji="1" lang="ja-JP" altLang="en-US" sz="1200" dirty="0">
                <a:latin typeface="ＭＳ Ｐゴシック" charset="-128"/>
                <a:ea typeface="ＭＳ Ｐゴシック" charset="-128"/>
              </a:rPr>
              <a:t>までの取り組みの内容としては、例えば以下のようなものが考えられる。</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類似のサービス提供実績</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事業展開地域での利用者ニーズに関するアンケート調査の実施</a:t>
            </a:r>
          </a:p>
          <a:p>
            <a:pPr marL="628650" lvl="2" indent="-171450" algn="l">
              <a:spcBef>
                <a:spcPct val="30000"/>
              </a:spcBef>
              <a:buFont typeface="Arial" panose="020B0604020202020204" pitchFamily="34" charset="0"/>
              <a:buChar char="•"/>
              <a:defRPr/>
            </a:pPr>
            <a:r>
              <a:rPr kumimoji="1" lang="ja-JP" altLang="en-US" sz="1200" dirty="0" smtClean="0">
                <a:latin typeface="ＭＳ Ｐゴシック" charset="-128"/>
                <a:ea typeface="ＭＳ Ｐゴシック" charset="-128"/>
              </a:rPr>
              <a:t>事業</a:t>
            </a:r>
            <a:r>
              <a:rPr kumimoji="1" lang="ja-JP" altLang="en-US" sz="1200" dirty="0">
                <a:latin typeface="ＭＳ Ｐゴシック" charset="-128"/>
                <a:ea typeface="ＭＳ Ｐゴシック" charset="-128"/>
              </a:rPr>
              <a:t>関係者間における協議会の設置・検討等</a:t>
            </a:r>
          </a:p>
          <a:p>
            <a:pPr marL="0" lvl="1" algn="l">
              <a:spcBef>
                <a:spcPct val="30000"/>
              </a:spcBef>
              <a:defRPr/>
            </a:pPr>
            <a:r>
              <a:rPr kumimoji="1" lang="ja-JP" altLang="en-US" sz="1200" dirty="0">
                <a:latin typeface="ＭＳ Ｐゴシック" charset="-128"/>
                <a:ea typeface="ＭＳ Ｐゴシック" charset="-128"/>
              </a:rPr>
              <a:t>地域が主体となり、地域住民等に対して実施している健康増進の取り組み等がある場合は、その取り組みについても記載すること（その成果が本事業の目的や内容と連動していることを</a:t>
            </a:r>
            <a:r>
              <a:rPr kumimoji="1" lang="ja-JP" altLang="en-US" sz="1200" dirty="0" smtClean="0">
                <a:latin typeface="ＭＳ Ｐゴシック" charset="-128"/>
                <a:ea typeface="ＭＳ Ｐゴシック" charset="-128"/>
              </a:rPr>
              <a:t>期待する）</a:t>
            </a:r>
            <a:r>
              <a:rPr kumimoji="1" lang="ja-JP" altLang="en-US" sz="1200" dirty="0">
                <a:latin typeface="ＭＳ Ｐゴシック" charset="-128"/>
                <a:ea typeface="ＭＳ Ｐゴシック" charset="-128"/>
              </a:rPr>
              <a:t>。</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「健康宣言」等、地域の理念として「健康」を示している場合には、その内容を記載すること。</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地域が主体となり単独で実施している取り組みについて記載すること。</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保険者と連携した取り組みをしている場合は、その内容、保険者との役割分担を記載すること。</a:t>
            </a:r>
          </a:p>
          <a:p>
            <a:pPr marL="628650" lvl="2"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取り組みにおいて、外部事業者（保健指導・運動指導事業者等）を活用している場合には、その内容を記載すること</a:t>
            </a:r>
            <a:r>
              <a:rPr kumimoji="1" lang="ja-JP" altLang="en-US" sz="1200" dirty="0" smtClean="0">
                <a:latin typeface="ＭＳ Ｐゴシック" charset="-128"/>
                <a:ea typeface="ＭＳ Ｐゴシック" charset="-128"/>
              </a:rPr>
              <a:t>。</a:t>
            </a:r>
            <a:endParaRPr kumimoji="1" lang="ja-JP" altLang="en-US" sz="1200" dirty="0">
              <a:latin typeface="ＭＳ Ｐゴシック" charset="-128"/>
              <a:ea typeface="ＭＳ Ｐゴシック" charset="-128"/>
            </a:endParaRPr>
          </a:p>
        </p:txBody>
      </p:sp>
      <p:sp>
        <p:nvSpPr>
          <p:cNvPr id="8" name="AutoShape 10"/>
          <p:cNvSpPr>
            <a:spLocks noChangeArrowheads="1"/>
          </p:cNvSpPr>
          <p:nvPr/>
        </p:nvSpPr>
        <p:spPr bwMode="auto">
          <a:xfrm>
            <a:off x="7019412" y="93355"/>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事業目的の妥当性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４．課題と解決策</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1044624"/>
            <a:ext cx="9648825" cy="5768752"/>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ＭＳ Ｐゴシック" charset="-128"/>
                <a:ea typeface="ＭＳ Ｐゴシック" charset="-128"/>
              </a:rPr>
              <a:t>現状の問題を解決するために取り組むべき課題とその</a:t>
            </a:r>
            <a:r>
              <a:rPr kumimoji="1" lang="ja-JP" altLang="en-US" sz="1400" dirty="0" smtClean="0">
                <a:latin typeface="ＭＳ Ｐゴシック" charset="-128"/>
                <a:ea typeface="ＭＳ Ｐゴシック" charset="-128"/>
              </a:rPr>
              <a:t>詳細</a:t>
            </a:r>
            <a:endParaRPr kumimoji="1" lang="en-US" altLang="ja-JP" sz="1400" dirty="0" smtClean="0">
              <a:latin typeface="ＭＳ Ｐゴシック" charset="-128"/>
              <a:ea typeface="ＭＳ Ｐゴシック" charset="-128"/>
            </a:endParaRPr>
          </a:p>
          <a:p>
            <a:pPr marL="266700" indent="-266700" algn="l">
              <a:spcBef>
                <a:spcPct val="30000"/>
              </a:spcBef>
              <a:buFont typeface="Wingdings" pitchFamily="2" charset="2"/>
              <a:buChar char="ü"/>
              <a:defRPr/>
            </a:pPr>
            <a:r>
              <a:rPr kumimoji="1" lang="ja-JP" altLang="en-US" sz="1400" dirty="0">
                <a:latin typeface="ＭＳ Ｐゴシック" charset="-128"/>
                <a:ea typeface="ＭＳ Ｐゴシック" charset="-128"/>
              </a:rPr>
              <a:t>どのような事業によって現状の問題等を解決する</a:t>
            </a:r>
            <a:r>
              <a:rPr kumimoji="1" lang="ja-JP" altLang="en-US" sz="1400" dirty="0" smtClean="0">
                <a:latin typeface="ＭＳ Ｐゴシック" charset="-128"/>
                <a:ea typeface="ＭＳ Ｐゴシック" charset="-128"/>
              </a:rPr>
              <a:t>か</a:t>
            </a:r>
            <a:endParaRPr kumimoji="1" lang="en-US" altLang="ja-JP" sz="1400" dirty="0" smtClean="0">
              <a:latin typeface="ＭＳ Ｐゴシック" charset="-128"/>
              <a:ea typeface="ＭＳ Ｐゴシック" charset="-128"/>
            </a:endParaRPr>
          </a:p>
          <a:p>
            <a:pPr marL="266700" indent="-266700" algn="l">
              <a:spcBef>
                <a:spcPct val="30000"/>
              </a:spcBef>
              <a:buFont typeface="Wingdings" pitchFamily="2" charset="2"/>
              <a:buChar char="ü"/>
              <a:defRPr/>
            </a:pPr>
            <a:r>
              <a:rPr kumimoji="1" lang="ja-JP" altLang="en-US" sz="1400" dirty="0"/>
              <a:t>医療・介護分野のどのような関係者とどのような協議によって解決策案が導き出されたか</a:t>
            </a:r>
            <a:endParaRPr kumimoji="1" lang="en-US" altLang="ja-JP" sz="1400" dirty="0">
              <a:latin typeface="ＭＳ Ｐゴシック" charset="-128"/>
              <a:ea typeface="ＭＳ Ｐゴシック" charset="-128"/>
            </a:endParaRP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対象者と提供するサービス</a:t>
            </a:r>
            <a:endParaRPr kumimoji="1" lang="en-US" altLang="ja-JP" sz="1400" dirty="0" smtClean="0">
              <a:latin typeface="ＭＳ Ｐゴシック" charset="-128"/>
              <a:ea typeface="ＭＳ Ｐゴシック" charset="-128"/>
            </a:endParaRPr>
          </a:p>
          <a:p>
            <a:pPr algn="l">
              <a:spcBef>
                <a:spcPct val="30000"/>
              </a:spcBef>
              <a:defRPr/>
            </a:pPr>
            <a:r>
              <a:rPr kumimoji="1" lang="ja-JP" altLang="en-US" sz="1400" dirty="0" smtClean="0">
                <a:latin typeface="ＭＳ Ｐゴシック" charset="-128"/>
                <a:ea typeface="ＭＳ Ｐゴシック" charset="-128"/>
              </a:rPr>
              <a:t>を</a:t>
            </a:r>
            <a:r>
              <a:rPr kumimoji="1" lang="ja-JP" altLang="en-US" sz="1400" dirty="0">
                <a:latin typeface="ＭＳ Ｐゴシック" charset="-128"/>
                <a:ea typeface="ＭＳ Ｐゴシック" charset="-128"/>
              </a:rPr>
              <a:t>記述する</a:t>
            </a:r>
            <a:r>
              <a:rPr kumimoji="1" lang="ja-JP" altLang="en-US" sz="1400" dirty="0" smtClean="0">
                <a:latin typeface="ＭＳ Ｐゴシック" charset="-128"/>
                <a:ea typeface="ＭＳ Ｐゴシック" charset="-128"/>
              </a:rPr>
              <a:t>こと</a:t>
            </a:r>
            <a:endParaRPr kumimoji="1" lang="en-US" altLang="ja-JP" sz="1400" dirty="0">
              <a:latin typeface="ＭＳ Ｐゴシック" charset="-128"/>
              <a:ea typeface="ＭＳ Ｐゴシック" charset="-128"/>
            </a:endParaRPr>
          </a:p>
        </p:txBody>
      </p:sp>
      <p:sp>
        <p:nvSpPr>
          <p:cNvPr id="6" name="AutoShape 10"/>
          <p:cNvSpPr>
            <a:spLocks noChangeArrowheads="1"/>
          </p:cNvSpPr>
          <p:nvPr/>
        </p:nvSpPr>
        <p:spPr bwMode="auto">
          <a:xfrm>
            <a:off x="488504" y="3501008"/>
            <a:ext cx="8928991" cy="2880320"/>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a:latin typeface="ＭＳ Ｐゴシック" charset="-128"/>
                <a:ea typeface="ＭＳ Ｐゴシック" charset="-128"/>
              </a:rPr>
              <a:t>＜補足</a:t>
            </a:r>
            <a:r>
              <a:rPr kumimoji="1" lang="ja-JP" altLang="en-US" sz="1200" dirty="0" smtClean="0">
                <a:latin typeface="ＭＳ Ｐゴシック" charset="-128"/>
                <a:ea typeface="ＭＳ Ｐゴシック" charset="-128"/>
              </a:rPr>
              <a:t>＞</a:t>
            </a:r>
            <a:endParaRPr kumimoji="1" lang="en-US" altLang="ja-JP" sz="1200" dirty="0" smtClean="0">
              <a:latin typeface="ＭＳ Ｐゴシック" charset="-128"/>
              <a:ea typeface="ＭＳ Ｐゴシック" charset="-128"/>
            </a:endParaRPr>
          </a:p>
          <a:p>
            <a:pPr marL="0" lvl="1" algn="l">
              <a:spcBef>
                <a:spcPct val="30000"/>
              </a:spcBef>
              <a:defRPr/>
            </a:pPr>
            <a:r>
              <a:rPr kumimoji="1" lang="ja-JP" altLang="en-US" sz="1200" dirty="0" smtClean="0">
                <a:latin typeface="ＭＳ Ｐゴシック" charset="-128"/>
                <a:ea typeface="ＭＳ Ｐゴシック" charset="-128"/>
              </a:rPr>
              <a:t>応募するテーマと解決策がどのように連動するか明記すること。</a:t>
            </a:r>
            <a:endParaRPr kumimoji="1" lang="en-US" altLang="ja-JP" sz="1200" dirty="0" smtClean="0">
              <a:latin typeface="ＭＳ Ｐゴシック" charset="-128"/>
              <a:ea typeface="ＭＳ Ｐゴシック" charset="-128"/>
            </a:endParaRPr>
          </a:p>
          <a:p>
            <a:pPr marL="0" lvl="1" algn="l">
              <a:spcBef>
                <a:spcPct val="30000"/>
              </a:spcBef>
              <a:defRPr/>
            </a:pPr>
            <a:r>
              <a:rPr kumimoji="1" lang="ja-JP" altLang="en-US" sz="1200" dirty="0" smtClean="0">
                <a:latin typeface="ＭＳ Ｐゴシック" charset="-128"/>
                <a:ea typeface="ＭＳ Ｐゴシック" charset="-128"/>
              </a:rPr>
              <a:t>（以下は募集テーマ）</a:t>
            </a:r>
            <a:endParaRPr kumimoji="1" lang="en-US" altLang="ja-JP" sz="1200" dirty="0">
              <a:latin typeface="ＭＳ Ｐゴシック" charset="-128"/>
              <a:ea typeface="ＭＳ Ｐゴシック" charset="-128"/>
            </a:endParaRPr>
          </a:p>
          <a:p>
            <a:pPr marL="450850" lvl="1" algn="l">
              <a:spcBef>
                <a:spcPct val="30000"/>
              </a:spcBef>
              <a:defRPr/>
            </a:pPr>
            <a:r>
              <a:rPr kumimoji="1" lang="en-US" altLang="ja-JP" sz="1200" dirty="0">
                <a:latin typeface="ＭＳ Ｐゴシック" charset="-128"/>
                <a:ea typeface="ＭＳ Ｐゴシック" charset="-128"/>
              </a:rPr>
              <a:t>ⅰ</a:t>
            </a:r>
            <a:r>
              <a:rPr kumimoji="1" lang="ja-JP" altLang="en-US" sz="1200" dirty="0">
                <a:latin typeface="ＭＳ Ｐゴシック" charset="-128"/>
                <a:ea typeface="ＭＳ Ｐゴシック" charset="-128"/>
              </a:rPr>
              <a:t>）中小企業等における健康経営の取組に資するサービス</a:t>
            </a:r>
          </a:p>
          <a:p>
            <a:pPr marL="450850" lvl="1" algn="l">
              <a:spcBef>
                <a:spcPct val="30000"/>
              </a:spcBef>
              <a:defRPr/>
            </a:pPr>
            <a:r>
              <a:rPr kumimoji="1" lang="en-US" altLang="ja-JP" sz="1200" dirty="0">
                <a:latin typeface="ＭＳ Ｐゴシック" charset="-128"/>
                <a:ea typeface="ＭＳ Ｐゴシック" charset="-128"/>
              </a:rPr>
              <a:t>ⅱ</a:t>
            </a:r>
            <a:r>
              <a:rPr kumimoji="1" lang="ja-JP" altLang="en-US" sz="1200" dirty="0">
                <a:latin typeface="ＭＳ Ｐゴシック" charset="-128"/>
                <a:ea typeface="ＭＳ Ｐゴシック" charset="-128"/>
              </a:rPr>
              <a:t>）認知症・フレイル等の予防に資するサービス</a:t>
            </a:r>
          </a:p>
          <a:p>
            <a:pPr marL="450850" lvl="1" algn="l">
              <a:spcBef>
                <a:spcPct val="30000"/>
              </a:spcBef>
              <a:defRPr/>
            </a:pPr>
            <a:r>
              <a:rPr kumimoji="1" lang="en-US" altLang="ja-JP" sz="1200" dirty="0">
                <a:latin typeface="ＭＳ Ｐゴシック" charset="-128"/>
                <a:ea typeface="ＭＳ Ｐゴシック" charset="-128"/>
              </a:rPr>
              <a:t>ⅲ</a:t>
            </a:r>
            <a:r>
              <a:rPr kumimoji="1" lang="ja-JP" altLang="en-US" sz="1200" dirty="0">
                <a:latin typeface="ＭＳ Ｐゴシック" charset="-128"/>
                <a:ea typeface="ＭＳ Ｐゴシック" charset="-128"/>
              </a:rPr>
              <a:t>）高齢者の居場所と役割や仕事を創出し、介護予防や介護度の進行抑制に資するサービス</a:t>
            </a:r>
          </a:p>
          <a:p>
            <a:pPr marL="450850" lvl="1" algn="l">
              <a:spcBef>
                <a:spcPct val="30000"/>
              </a:spcBef>
              <a:defRPr/>
            </a:pPr>
            <a:r>
              <a:rPr kumimoji="1" lang="en-US" altLang="ja-JP" sz="1200" dirty="0">
                <a:latin typeface="ＭＳ Ｐゴシック" charset="-128"/>
                <a:ea typeface="ＭＳ Ｐゴシック" charset="-128"/>
              </a:rPr>
              <a:t>ⅳ</a:t>
            </a:r>
            <a:r>
              <a:rPr kumimoji="1" lang="ja-JP" altLang="en-US" sz="1200" dirty="0">
                <a:latin typeface="ＭＳ Ｐゴシック" charset="-128"/>
                <a:ea typeface="ＭＳ Ｐゴシック" charset="-128"/>
              </a:rPr>
              <a:t>）高齢者本人やその家族が望む人生の最終段階における生活のサポート等に資するサービス</a:t>
            </a:r>
          </a:p>
          <a:p>
            <a:pPr marL="450850" lvl="1" algn="l">
              <a:spcBef>
                <a:spcPct val="30000"/>
              </a:spcBef>
              <a:defRPr/>
            </a:pPr>
            <a:r>
              <a:rPr kumimoji="1" lang="en-US" altLang="ja-JP" sz="1200" dirty="0">
                <a:latin typeface="ＭＳ Ｐゴシック" charset="-128"/>
                <a:ea typeface="ＭＳ Ｐゴシック" charset="-128"/>
              </a:rPr>
              <a:t>ⅴ</a:t>
            </a:r>
            <a:r>
              <a:rPr kumimoji="1" lang="ja-JP" altLang="en-US" sz="1200" dirty="0" smtClean="0">
                <a:latin typeface="ＭＳ Ｐゴシック" charset="-128"/>
                <a:ea typeface="ＭＳ Ｐゴシック" charset="-128"/>
              </a:rPr>
              <a:t>）</a:t>
            </a:r>
            <a:r>
              <a:rPr lang="ja-JP" altLang="ja-JP" sz="1200" dirty="0"/>
              <a:t>その他、上記のテーマには該当しないものや、該当テーマを１つに限定することが難しいものであっても、健康寿命の延伸や地域包括ケアシステムの構築に資するものであって、社会的な波及効果が期待される</a:t>
            </a:r>
            <a:r>
              <a:rPr lang="ja-JP" altLang="ja-JP" sz="1200" dirty="0" smtClean="0"/>
              <a:t>サービス</a:t>
            </a:r>
            <a:endParaRPr kumimoji="1" lang="en-US" altLang="ja-JP" sz="1200" dirty="0" smtClean="0">
              <a:latin typeface="ＭＳ Ｐゴシック" charset="-128"/>
              <a:ea typeface="ＭＳ Ｐゴシック" charset="-128"/>
            </a:endParaRPr>
          </a:p>
        </p:txBody>
      </p:sp>
      <p:sp>
        <p:nvSpPr>
          <p:cNvPr id="7" name="AutoShape 10"/>
          <p:cNvSpPr>
            <a:spLocks noChangeArrowheads="1"/>
          </p:cNvSpPr>
          <p:nvPr/>
        </p:nvSpPr>
        <p:spPr bwMode="auto">
          <a:xfrm>
            <a:off x="7019412" y="93355"/>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事業目的達成のための事業設計妥当性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５</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．ビジネスモデル</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908720"/>
            <a:ext cx="9648825" cy="5912768"/>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主</a:t>
            </a:r>
            <a:r>
              <a:rPr kumimoji="1" lang="ja-JP" altLang="en-US" sz="1400" dirty="0">
                <a:latin typeface="ＭＳ Ｐゴシック" charset="-128"/>
                <a:ea typeface="ＭＳ Ｐゴシック" charset="-128"/>
              </a:rPr>
              <a:t>な事業内容</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誰</a:t>
            </a:r>
            <a:r>
              <a:rPr kumimoji="1" lang="ja-JP" altLang="en-US" sz="1400" dirty="0">
                <a:latin typeface="ＭＳ Ｐゴシック" charset="-128"/>
                <a:ea typeface="ＭＳ Ｐゴシック" charset="-128"/>
              </a:rPr>
              <a:t>が誰にどのような商品・サービスを提供するのか、その提供価値</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顧客像</a:t>
            </a:r>
            <a:r>
              <a:rPr kumimoji="1" lang="ja-JP" altLang="en-US" sz="1400" dirty="0">
                <a:latin typeface="ＭＳ Ｐゴシック" charset="-128"/>
                <a:ea typeface="ＭＳ Ｐゴシック" charset="-128"/>
              </a:rPr>
              <a:t>と購買動機・ニーズ、利用シーン</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商品</a:t>
            </a:r>
            <a:r>
              <a:rPr kumimoji="1" lang="ja-JP" altLang="en-US" sz="1400" dirty="0">
                <a:latin typeface="ＭＳ Ｐゴシック" charset="-128"/>
                <a:ea typeface="ＭＳ Ｐゴシック" charset="-128"/>
              </a:rPr>
              <a:t>、価格体系、課金方法</a:t>
            </a:r>
          </a:p>
          <a:p>
            <a:pPr marL="266700" indent="-266700" algn="l">
              <a:spcBef>
                <a:spcPct val="30000"/>
              </a:spcBef>
              <a:buFont typeface="Wingdings" pitchFamily="2" charset="2"/>
              <a:buChar char="ü"/>
              <a:defRPr/>
            </a:pPr>
            <a:r>
              <a:rPr kumimoji="1" lang="ja-JP" altLang="en-US" sz="1400" dirty="0">
                <a:latin typeface="ＭＳ Ｐゴシック" charset="-128"/>
                <a:ea typeface="ＭＳ Ｐゴシック" charset="-128"/>
              </a:rPr>
              <a:t>商品・サービス提供のために必要な資源やソリューションと調達先・調達方法</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商品</a:t>
            </a:r>
            <a:r>
              <a:rPr kumimoji="1" lang="ja-JP" altLang="en-US" sz="1400" dirty="0">
                <a:latin typeface="ＭＳ Ｐゴシック" charset="-128"/>
                <a:ea typeface="ＭＳ Ｐゴシック" charset="-128"/>
              </a:rPr>
              <a:t>・サービスの品質確保の方策</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ビジネス</a:t>
            </a:r>
            <a:r>
              <a:rPr kumimoji="1" lang="ja-JP" altLang="en-US" sz="1400" dirty="0">
                <a:latin typeface="ＭＳ Ｐゴシック" charset="-128"/>
                <a:ea typeface="ＭＳ Ｐゴシック" charset="-128"/>
              </a:rPr>
              <a:t>構築・展開における事業主体者の強みや過去の蓄積、資産</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地域版協</a:t>
            </a:r>
            <a:r>
              <a:rPr kumimoji="1" lang="ja-JP" altLang="en-US" sz="1400" dirty="0">
                <a:latin typeface="ＭＳ Ｐゴシック" charset="-128"/>
                <a:ea typeface="ＭＳ Ｐゴシック" charset="-128"/>
              </a:rPr>
              <a:t>議会や自治体等と連携する場合やコンソーシアムを組成する場合は、各団体と</a:t>
            </a:r>
            <a:r>
              <a:rPr kumimoji="1" lang="ja-JP" altLang="en-US" sz="1400" dirty="0" smtClean="0">
                <a:latin typeface="ＭＳ Ｐゴシック" charset="-128"/>
                <a:ea typeface="ＭＳ Ｐゴシック" charset="-128"/>
              </a:rPr>
              <a:t>の連携</a:t>
            </a:r>
            <a:r>
              <a:rPr kumimoji="1" lang="ja-JP" altLang="en-US" sz="1400" dirty="0">
                <a:latin typeface="ＭＳ Ｐゴシック" charset="-128"/>
                <a:ea typeface="ＭＳ Ｐゴシック" charset="-128"/>
              </a:rPr>
              <a:t>内容・方法</a:t>
            </a:r>
          </a:p>
          <a:p>
            <a:pPr marL="266700" indent="-266700" algn="l">
              <a:spcBef>
                <a:spcPct val="30000"/>
              </a:spcBef>
              <a:buFont typeface="Wingdings" pitchFamily="2" charset="2"/>
              <a:buChar char="ü"/>
              <a:defRPr/>
            </a:pPr>
            <a:r>
              <a:rPr kumimoji="1" lang="ja-JP" altLang="en-US" sz="1400" dirty="0" smtClean="0">
                <a:latin typeface="ＭＳ Ｐゴシック" charset="-128"/>
                <a:ea typeface="ＭＳ Ｐゴシック" charset="-128"/>
              </a:rPr>
              <a:t>お金</a:t>
            </a:r>
            <a:r>
              <a:rPr kumimoji="1" lang="ja-JP" altLang="en-US" sz="1400" dirty="0">
                <a:latin typeface="ＭＳ Ｐゴシック" charset="-128"/>
                <a:ea typeface="ＭＳ Ｐゴシック" charset="-128"/>
              </a:rPr>
              <a:t>の流れ</a:t>
            </a:r>
          </a:p>
          <a:p>
            <a:pPr algn="l">
              <a:spcBef>
                <a:spcPct val="30000"/>
              </a:spcBef>
              <a:defRPr/>
            </a:pPr>
            <a:r>
              <a:rPr kumimoji="1" lang="ja-JP" altLang="en-US" sz="1400" dirty="0">
                <a:latin typeface="ＭＳ Ｐゴシック" charset="-128"/>
                <a:ea typeface="ＭＳ Ｐゴシック" charset="-128"/>
              </a:rPr>
              <a:t>を記述すること。</a:t>
            </a:r>
            <a:endParaRPr kumimoji="1" lang="en-US" altLang="ja-JP" sz="1400" dirty="0">
              <a:latin typeface="ＭＳ Ｐゴシック" charset="-128"/>
              <a:ea typeface="ＭＳ Ｐゴシック" charset="-128"/>
            </a:endParaRPr>
          </a:p>
        </p:txBody>
      </p:sp>
      <p:sp>
        <p:nvSpPr>
          <p:cNvPr id="5" name="AutoShape 10"/>
          <p:cNvSpPr>
            <a:spLocks noChangeArrowheads="1"/>
          </p:cNvSpPr>
          <p:nvPr/>
        </p:nvSpPr>
        <p:spPr bwMode="auto">
          <a:xfrm>
            <a:off x="7019412" y="93355"/>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243457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事業目的達成のための事業設計妥当性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６</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．事業の効果</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908720"/>
            <a:ext cx="9648825" cy="5912768"/>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ＭＳ Ｐゴシック" charset="-128"/>
                <a:ea typeface="ＭＳ Ｐゴシック" charset="-128"/>
              </a:rPr>
              <a:t>住民、事業者、自治体等にとって、事業がもたらす効果</a:t>
            </a:r>
          </a:p>
          <a:p>
            <a:pPr marL="266700" indent="-266700" algn="l">
              <a:spcBef>
                <a:spcPct val="30000"/>
              </a:spcBef>
              <a:buFont typeface="Wingdings" pitchFamily="2" charset="2"/>
              <a:buChar char="ü"/>
              <a:defRPr/>
            </a:pPr>
            <a:r>
              <a:rPr kumimoji="1" lang="ja-JP" altLang="en-US" sz="1400" dirty="0">
                <a:latin typeface="ＭＳ Ｐゴシック" charset="-128"/>
                <a:ea typeface="ＭＳ Ｐゴシック" charset="-128"/>
              </a:rPr>
              <a:t>事業の中長期的（</a:t>
            </a:r>
            <a:r>
              <a:rPr kumimoji="1" lang="en-US" altLang="ja-JP" sz="1400" dirty="0">
                <a:latin typeface="ＭＳ Ｐゴシック" charset="-128"/>
                <a:ea typeface="ＭＳ Ｐゴシック" charset="-128"/>
              </a:rPr>
              <a:t>3</a:t>
            </a:r>
            <a:r>
              <a:rPr kumimoji="1" lang="ja-JP" altLang="en-US" sz="1400" dirty="0">
                <a:latin typeface="ＭＳ Ｐゴシック" charset="-128"/>
                <a:ea typeface="ＭＳ Ｐゴシック" charset="-128"/>
              </a:rPr>
              <a:t>～</a:t>
            </a:r>
            <a:r>
              <a:rPr kumimoji="1" lang="en-US" altLang="ja-JP" sz="1400" dirty="0">
                <a:latin typeface="ＭＳ Ｐゴシック" charset="-128"/>
                <a:ea typeface="ＭＳ Ｐゴシック" charset="-128"/>
              </a:rPr>
              <a:t>5</a:t>
            </a:r>
            <a:r>
              <a:rPr kumimoji="1" lang="ja-JP" altLang="en-US" sz="1400" dirty="0">
                <a:latin typeface="ＭＳ Ｐゴシック" charset="-128"/>
                <a:ea typeface="ＭＳ Ｐゴシック" charset="-128"/>
              </a:rPr>
              <a:t>年程度）な効果目標（定性・定量）</a:t>
            </a:r>
          </a:p>
          <a:p>
            <a:pPr marL="266700" indent="-266700" algn="l">
              <a:spcBef>
                <a:spcPct val="30000"/>
              </a:spcBef>
              <a:buFont typeface="Wingdings" pitchFamily="2" charset="2"/>
              <a:buChar char="ü"/>
              <a:defRPr/>
            </a:pPr>
            <a:r>
              <a:rPr kumimoji="1" lang="ja-JP" altLang="en-US" sz="1400" dirty="0">
                <a:latin typeface="ＭＳ Ｐゴシック" charset="-128"/>
                <a:ea typeface="ＭＳ Ｐゴシック" charset="-128"/>
              </a:rPr>
              <a:t>事業の波及効果（導入地域・企業等での副次的効果や他の地域・事業者の導入や参入を促進することによる市場形成等）</a:t>
            </a:r>
          </a:p>
          <a:p>
            <a:pPr algn="l">
              <a:spcBef>
                <a:spcPct val="30000"/>
              </a:spcBef>
              <a:defRPr/>
            </a:pPr>
            <a:r>
              <a:rPr kumimoji="1" lang="ja-JP" altLang="en-US" sz="1400" dirty="0">
                <a:latin typeface="ＭＳ Ｐゴシック" charset="-128"/>
                <a:ea typeface="ＭＳ Ｐゴシック" charset="-128"/>
              </a:rPr>
              <a:t>を記述すること。</a:t>
            </a:r>
            <a:endParaRPr kumimoji="1" lang="en-US" altLang="ja-JP" sz="1400" dirty="0">
              <a:latin typeface="ＭＳ Ｐゴシック" charset="-128"/>
              <a:ea typeface="ＭＳ Ｐゴシック" charset="-128"/>
            </a:endParaRPr>
          </a:p>
          <a:p>
            <a:pPr algn="l">
              <a:spcBef>
                <a:spcPct val="30000"/>
              </a:spcBef>
              <a:defRPr/>
            </a:pPr>
            <a:r>
              <a:rPr kumimoji="1" lang="ja-JP" altLang="en-US" sz="1400" dirty="0">
                <a:latin typeface="ＭＳ Ｐゴシック" charset="-128"/>
                <a:ea typeface="ＭＳ Ｐゴシック" charset="-128"/>
              </a:rPr>
              <a:t>＊健康寿命延伸や地域包括ケアシステムの構築、医療・介護費適正化、経済活性化や雇用創出等への期待効果や目標を記述すること。</a:t>
            </a:r>
            <a:endParaRPr kumimoji="1" lang="en-US" altLang="ja-JP" sz="1400" dirty="0">
              <a:latin typeface="ＭＳ Ｐゴシック" charset="-128"/>
              <a:ea typeface="ＭＳ Ｐゴシック" charset="-128"/>
            </a:endParaRPr>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3412556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事業目的達成のための事業設計妥当性</a:t>
            </a:r>
            <a:r>
              <a:rPr kumimoji="1" lang="en-US" altLang="ja-JP" sz="1800" dirty="0" smtClean="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　７．本事業の実施事項（１）</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4341" name="Rectangle 5"/>
          <p:cNvSpPr>
            <a:spLocks noChangeArrowheads="1"/>
          </p:cNvSpPr>
          <p:nvPr/>
        </p:nvSpPr>
        <p:spPr bwMode="auto">
          <a:xfrm>
            <a:off x="128588" y="908721"/>
            <a:ext cx="9648825" cy="568893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目標達成に向けて取り組むタスクと担当する団体について記載すること（代表団体、参加団体、もしくは外注する場合は「外注先」と記載）</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本事業の開始（８月）から終了（平成３１年３月）までのスケジュールを記載すること。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事業を効率的に進めるためのスケジュール上の創意工夫等がある場合は示すこと。</a:t>
            </a:r>
          </a:p>
        </p:txBody>
      </p:sp>
      <p:sp>
        <p:nvSpPr>
          <p:cNvPr id="15366" name="Rectangle 9"/>
          <p:cNvSpPr>
            <a:spLocks noChangeArrowheads="1"/>
          </p:cNvSpPr>
          <p:nvPr/>
        </p:nvSpPr>
        <p:spPr bwMode="auto">
          <a:xfrm>
            <a:off x="199678" y="2348880"/>
            <a:ext cx="1511300" cy="358775"/>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sp>
        <p:nvSpPr>
          <p:cNvPr id="10"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pic>
        <p:nvPicPr>
          <p:cNvPr id="2" name="図 1"/>
          <p:cNvPicPr>
            <a:picLocks noChangeAspect="1"/>
          </p:cNvPicPr>
          <p:nvPr/>
        </p:nvPicPr>
        <p:blipFill>
          <a:blip r:embed="rId3"/>
          <a:stretch>
            <a:fillRect/>
          </a:stretch>
        </p:blipFill>
        <p:spPr>
          <a:xfrm>
            <a:off x="1999878" y="2132856"/>
            <a:ext cx="6184957" cy="4211148"/>
          </a:xfrm>
          <a:prstGeom prst="rect">
            <a:avLst/>
          </a:prstGeom>
        </p:spPr>
      </p:pic>
    </p:spTree>
    <p:extLst>
      <p:ext uri="{BB962C8B-B14F-4D97-AF65-F5344CB8AC3E}">
        <p14:creationId xmlns:p14="http://schemas.microsoft.com/office/powerpoint/2010/main" val="440703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事業目的達成のための事業設計妥当性</a:t>
            </a:r>
            <a:r>
              <a:rPr kumimoji="1" lang="en-US" altLang="ja-JP" sz="1800" dirty="0">
                <a:solidFill>
                  <a:srgbClr val="000099"/>
                </a:solidFill>
                <a:latin typeface="HGPｺﾞｼｯｸE" panose="020B0900000000000000" pitchFamily="50" charset="-128"/>
                <a:ea typeface="HGPｺﾞｼｯｸE" panose="020B0900000000000000" pitchFamily="50" charset="-128"/>
              </a:rPr>
              <a:t>】</a:t>
            </a: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７．本事業の実施事項</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（２）</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125" name="Rectangle 5"/>
          <p:cNvSpPr>
            <a:spLocks noChangeArrowheads="1"/>
          </p:cNvSpPr>
          <p:nvPr/>
        </p:nvSpPr>
        <p:spPr bwMode="auto">
          <a:xfrm>
            <a:off x="128588" y="908720"/>
            <a:ext cx="9648825" cy="5912768"/>
          </a:xfrm>
          <a:prstGeom prst="rect">
            <a:avLst/>
          </a:prstGeom>
          <a:noFill/>
          <a:ln w="9525" algn="ctr">
            <a:solidFill>
              <a:schemeClr val="bg2"/>
            </a:solidFill>
            <a:miter lim="800000"/>
            <a:headEnd/>
            <a:tailEnd/>
          </a:ln>
        </p:spPr>
        <p:txBody>
          <a:bodyPr/>
          <a:lstStyle/>
          <a:p>
            <a:pPr algn="l" eaLnBrk="1" hangingPunct="1">
              <a:spcBef>
                <a:spcPct val="30000"/>
              </a:spcBef>
              <a:buFont typeface="Wingdings" panose="05000000000000000000" pitchFamily="2" charset="2"/>
              <a:buChar char="ü"/>
              <a:defRPr/>
            </a:pPr>
            <a:r>
              <a:rPr lang="ja-JP" altLang="en-US" sz="1400" dirty="0" smtClean="0">
                <a:latin typeface="+mj-ea"/>
              </a:rPr>
              <a:t>「実施スケジュール」に記載した「実施事項」ごとに、本年度の目標達成に向けた取組内容とタスクを詳細に記載すること。</a:t>
            </a:r>
            <a:endParaRPr lang="ja-JP" altLang="en-US" sz="1400" dirty="0">
              <a:latin typeface="+mj-ea"/>
            </a:endParaRPr>
          </a:p>
          <a:p>
            <a:pPr algn="l" eaLnBrk="1" hangingPunct="1">
              <a:spcBef>
                <a:spcPct val="30000"/>
              </a:spcBef>
              <a:buFont typeface="Wingdings" panose="05000000000000000000" pitchFamily="2" charset="2"/>
              <a:buChar char="ü"/>
              <a:defRPr/>
            </a:pPr>
            <a:r>
              <a:rPr lang="ja-JP" altLang="en-US" sz="1400" dirty="0">
                <a:latin typeface="+mj-ea"/>
              </a:rPr>
              <a:t>対象フィールド、提供サービス、対象者、対象者数など、可能な限り具体的な数値や名称を</a:t>
            </a:r>
            <a:r>
              <a:rPr lang="ja-JP" altLang="en-US" sz="1400" dirty="0" smtClean="0">
                <a:latin typeface="+mj-ea"/>
              </a:rPr>
              <a:t>記載するこ</a:t>
            </a:r>
            <a:r>
              <a:rPr lang="ja-JP" altLang="en-US" sz="1400" dirty="0">
                <a:latin typeface="+mj-ea"/>
              </a:rPr>
              <a:t>と</a:t>
            </a:r>
            <a:r>
              <a:rPr lang="ja-JP" altLang="en-US" sz="1400" dirty="0" smtClean="0">
                <a:latin typeface="+mj-ea"/>
              </a:rPr>
              <a:t>。</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smtClean="0"/>
              <a:t>白枠内の注記を削除して作成すること</a:t>
            </a:r>
            <a:endParaRPr lang="en-US" altLang="ja-JP" sz="1200" dirty="0" smtClean="0"/>
          </a:p>
        </p:txBody>
      </p:sp>
    </p:spTree>
    <p:extLst>
      <p:ext uri="{BB962C8B-B14F-4D97-AF65-F5344CB8AC3E}">
        <p14:creationId xmlns:p14="http://schemas.microsoft.com/office/powerpoint/2010/main" val="4188057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template1</Template>
  <TotalTime>0</TotalTime>
  <Pages>0</Pages>
  <Words>3207</Words>
  <Characters>0</Characters>
  <Application>Microsoft Office PowerPoint</Application>
  <DocSecurity>0</DocSecurity>
  <PresentationFormat>ユーザー設定</PresentationFormat>
  <Lines>0</Lines>
  <Paragraphs>371</Paragraphs>
  <Slides>16</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HGPｺﾞｼｯｸE</vt:lpstr>
      <vt:lpstr>HGPｺﾞｼｯｸM</vt:lpstr>
      <vt:lpstr>HG丸ｺﾞｼｯｸM-PRO</vt:lpstr>
      <vt:lpstr>ＭＳ Ｐゴシック</vt:lpstr>
      <vt:lpstr>ＭＳ Ｐ明朝</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2018-06-01T01:56:30Z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ies>
</file>