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0"/>
  </p:notesMasterIdLst>
  <p:handoutMasterIdLst>
    <p:handoutMasterId r:id="rId21"/>
  </p:handoutMasterIdLst>
  <p:sldIdLst>
    <p:sldId id="362" r:id="rId2"/>
    <p:sldId id="399" r:id="rId3"/>
    <p:sldId id="400" r:id="rId4"/>
    <p:sldId id="402" r:id="rId5"/>
    <p:sldId id="398" r:id="rId6"/>
    <p:sldId id="395" r:id="rId7"/>
    <p:sldId id="405" r:id="rId8"/>
    <p:sldId id="406" r:id="rId9"/>
    <p:sldId id="407" r:id="rId10"/>
    <p:sldId id="408" r:id="rId11"/>
    <p:sldId id="393" r:id="rId12"/>
    <p:sldId id="409" r:id="rId13"/>
    <p:sldId id="384" r:id="rId14"/>
    <p:sldId id="386" r:id="rId15"/>
    <p:sldId id="404" r:id="rId16"/>
    <p:sldId id="410" r:id="rId17"/>
    <p:sldId id="388" r:id="rId18"/>
    <p:sldId id="390" r:id="rId19"/>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2575">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0000"/>
    <a:srgbClr val="000099"/>
    <a:srgbClr val="FF7C80"/>
    <a:srgbClr val="FFFF99"/>
    <a:srgbClr val="FFFFCC"/>
    <a:srgbClr val="0033CC"/>
    <a:srgbClr val="FFCC66"/>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75" autoAdjust="0"/>
    <p:restoredTop sz="94704" autoAdjust="0"/>
  </p:normalViewPr>
  <p:slideViewPr>
    <p:cSldViewPr>
      <p:cViewPr varScale="1">
        <p:scale>
          <a:sx n="70" d="100"/>
          <a:sy n="70" d="100"/>
        </p:scale>
        <p:origin x="816" y="60"/>
      </p:cViewPr>
      <p:guideLst>
        <p:guide orient="horz" pos="2069"/>
        <p:guide pos="25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5" d="100"/>
          <a:sy n="75" d="100"/>
        </p:scale>
        <p:origin x="-214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E86C3D95-AE66-4480-91C8-3FDEB08C89CC}" type="datetimeFigureOut">
              <a:rPr lang="ja-JP" altLang="en-US"/>
              <a:pPr>
                <a:defRPr/>
              </a:pPr>
              <a:t>2017/6/28</a:t>
            </a:fld>
            <a:endParaRPr lang="en-US" altLang="ja-JP" dirty="0"/>
          </a:p>
        </p:txBody>
      </p:sp>
      <p:sp>
        <p:nvSpPr>
          <p:cNvPr id="4915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5E515F5F-7A01-4E0C-881E-7471BC752760}" type="slidenum">
              <a:rPr lang="ja-JP" altLang="en-US"/>
              <a:pPr/>
              <a:t>‹#›</a:t>
            </a:fld>
            <a:endParaRPr lang="en-US" altLang="ja-JP"/>
          </a:p>
        </p:txBody>
      </p:sp>
    </p:spTree>
    <p:extLst>
      <p:ext uri="{BB962C8B-B14F-4D97-AF65-F5344CB8AC3E}">
        <p14:creationId xmlns:p14="http://schemas.microsoft.com/office/powerpoint/2010/main" val="248150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20484" name="Rectangle 4"/>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054"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F3247970-987B-4266-A45C-22B13C5CBF38}" type="slidenum">
              <a:rPr lang="ja-JP" altLang="en-US"/>
              <a:pPr/>
              <a:t>‹#›</a:t>
            </a:fld>
            <a:endParaRPr lang="en-US" altLang="ja-JP"/>
          </a:p>
        </p:txBody>
      </p:sp>
    </p:spTree>
    <p:extLst>
      <p:ext uri="{BB962C8B-B14F-4D97-AF65-F5344CB8AC3E}">
        <p14:creationId xmlns:p14="http://schemas.microsoft.com/office/powerpoint/2010/main" val="2917576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D04494FC-1F49-42B8-A891-0C97866010DA}" type="slidenum">
              <a:rPr lang="ja-JP" altLang="en-US">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21507" name="Rectangle 2"/>
          <p:cNvSpPr>
            <a:spLocks noGrp="1" noRot="1" noChangeAspect="1" noChangeArrowheads="1" noTextEdit="1"/>
          </p:cNvSpPr>
          <p:nvPr>
            <p:ph type="sldImg"/>
          </p:nvPr>
        </p:nvSpPr>
        <p:spPr>
          <a:xfrm>
            <a:off x="708025" y="739775"/>
            <a:ext cx="5341938" cy="3698875"/>
          </a:xfrm>
        </p:spPr>
      </p:sp>
      <p:sp>
        <p:nvSpPr>
          <p:cNvPr id="21508" name="Rectangle 3"/>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smtClean="0">
              <a:latin typeface="Arial" panose="020B0604020202020204" pitchFamily="34" charset="0"/>
            </a:endParaRPr>
          </a:p>
        </p:txBody>
      </p:sp>
    </p:spTree>
    <p:extLst>
      <p:ext uri="{BB962C8B-B14F-4D97-AF65-F5344CB8AC3E}">
        <p14:creationId xmlns:p14="http://schemas.microsoft.com/office/powerpoint/2010/main" val="2250158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89C36D76-1D51-407B-BC1A-8199F8FBB27C}" type="slidenum">
              <a:rPr lang="ja-JP" altLang="en-US">
                <a:ea typeface="ＭＳ Ｐゴシック" panose="020B0600070205080204" pitchFamily="50" charset="-128"/>
              </a:rPr>
              <a:pPr algn="r" eaLnBrk="1" hangingPunct="1">
                <a:spcBef>
                  <a:spcPct val="0"/>
                </a:spcBef>
              </a:pPr>
              <a:t>11</a:t>
            </a:fld>
            <a:endParaRPr lang="en-US" altLang="ja-JP">
              <a:ea typeface="ＭＳ Ｐゴシック" panose="020B0600070205080204" pitchFamily="50" charset="-128"/>
            </a:endParaRPr>
          </a:p>
        </p:txBody>
      </p:sp>
      <p:sp>
        <p:nvSpPr>
          <p:cNvPr id="31747" name="Rectangle 2"/>
          <p:cNvSpPr>
            <a:spLocks noGrp="1" noRot="1" noChangeAspect="1" noChangeArrowheads="1" noTextEdit="1"/>
          </p:cNvSpPr>
          <p:nvPr>
            <p:ph type="sldImg"/>
          </p:nvPr>
        </p:nvSpPr>
        <p:spPr/>
      </p:sp>
      <p:sp>
        <p:nvSpPr>
          <p:cNvPr id="31748"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925819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89C36D76-1D51-407B-BC1A-8199F8FBB27C}" type="slidenum">
              <a:rPr lang="ja-JP" altLang="en-US">
                <a:ea typeface="ＭＳ Ｐゴシック" panose="020B0600070205080204" pitchFamily="50" charset="-128"/>
              </a:rPr>
              <a:pPr algn="r" eaLnBrk="1" hangingPunct="1">
                <a:spcBef>
                  <a:spcPct val="0"/>
                </a:spcBef>
              </a:pPr>
              <a:t>12</a:t>
            </a:fld>
            <a:endParaRPr lang="en-US" altLang="ja-JP">
              <a:ea typeface="ＭＳ Ｐゴシック" panose="020B0600070205080204" pitchFamily="50" charset="-128"/>
            </a:endParaRPr>
          </a:p>
        </p:txBody>
      </p:sp>
      <p:sp>
        <p:nvSpPr>
          <p:cNvPr id="31747" name="Rectangle 2"/>
          <p:cNvSpPr>
            <a:spLocks noGrp="1" noRot="1" noChangeAspect="1" noChangeArrowheads="1" noTextEdit="1"/>
          </p:cNvSpPr>
          <p:nvPr>
            <p:ph type="sldImg"/>
          </p:nvPr>
        </p:nvSpPr>
        <p:spPr/>
      </p:sp>
      <p:sp>
        <p:nvSpPr>
          <p:cNvPr id="31748"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425585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D5FF737-CF4E-4A1E-AA8E-1F9247CDB23E}" type="slidenum">
              <a:rPr lang="ja-JP" altLang="en-US">
                <a:ea typeface="ＭＳ Ｐゴシック" panose="020B0600070205080204" pitchFamily="50" charset="-128"/>
              </a:rPr>
              <a:pPr algn="r" eaLnBrk="1" hangingPunct="1">
                <a:spcBef>
                  <a:spcPct val="0"/>
                </a:spcBef>
              </a:pPr>
              <a:t>13</a:t>
            </a:fld>
            <a:endParaRPr lang="en-US" altLang="ja-JP">
              <a:ea typeface="ＭＳ Ｐゴシック" panose="020B0600070205080204" pitchFamily="50" charset="-128"/>
            </a:endParaRPr>
          </a:p>
        </p:txBody>
      </p:sp>
      <p:sp>
        <p:nvSpPr>
          <p:cNvPr id="33795" name="Rectangle 2"/>
          <p:cNvSpPr>
            <a:spLocks noGrp="1" noRot="1" noChangeAspect="1" noChangeArrowheads="1" noTextEdit="1"/>
          </p:cNvSpPr>
          <p:nvPr>
            <p:ph type="sldImg"/>
          </p:nvPr>
        </p:nvSpPr>
        <p:spPr/>
      </p:sp>
      <p:sp>
        <p:nvSpPr>
          <p:cNvPr id="3379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787787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0B47F3C-3BB5-4D50-8F8A-CA245F911C04}" type="slidenum">
              <a:rPr lang="ja-JP" altLang="en-US">
                <a:ea typeface="ＭＳ Ｐゴシック" panose="020B0600070205080204" pitchFamily="50" charset="-128"/>
              </a:rPr>
              <a:pPr algn="r" eaLnBrk="1" hangingPunct="1">
                <a:spcBef>
                  <a:spcPct val="0"/>
                </a:spcBef>
              </a:pPr>
              <a:t>14</a:t>
            </a:fld>
            <a:endParaRPr lang="en-US" altLang="ja-JP">
              <a:ea typeface="ＭＳ Ｐゴシック" panose="020B0600070205080204" pitchFamily="50" charset="-128"/>
            </a:endParaRPr>
          </a:p>
        </p:txBody>
      </p:sp>
      <p:sp>
        <p:nvSpPr>
          <p:cNvPr id="34819" name="Rectangle 2"/>
          <p:cNvSpPr>
            <a:spLocks noGrp="1" noRot="1" noChangeAspect="1" noChangeArrowheads="1" noTextEdit="1"/>
          </p:cNvSpPr>
          <p:nvPr>
            <p:ph type="sldImg"/>
          </p:nvPr>
        </p:nvSpPr>
        <p:spPr/>
      </p:sp>
      <p:sp>
        <p:nvSpPr>
          <p:cNvPr id="34820"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2389642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D814A6B-67F7-4720-9673-9DA2CA5E5F37}" type="slidenum">
              <a:rPr lang="ja-JP" altLang="en-US">
                <a:ea typeface="ＭＳ Ｐゴシック" panose="020B0600070205080204" pitchFamily="50" charset="-128"/>
              </a:rPr>
              <a:pPr algn="r" eaLnBrk="1" hangingPunct="1">
                <a:spcBef>
                  <a:spcPct val="0"/>
                </a:spcBef>
              </a:pPr>
              <a:t>15</a:t>
            </a:fld>
            <a:endParaRPr lang="en-US" altLang="ja-JP">
              <a:ea typeface="ＭＳ Ｐゴシック" panose="020B0600070205080204" pitchFamily="50" charset="-128"/>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338459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D814A6B-67F7-4720-9673-9DA2CA5E5F37}" type="slidenum">
              <a:rPr lang="ja-JP" altLang="en-US">
                <a:ea typeface="ＭＳ Ｐゴシック" panose="020B0600070205080204" pitchFamily="50" charset="-128"/>
              </a:rPr>
              <a:pPr algn="r" eaLnBrk="1" hangingPunct="1">
                <a:spcBef>
                  <a:spcPct val="0"/>
                </a:spcBef>
              </a:pPr>
              <a:t>16</a:t>
            </a:fld>
            <a:endParaRPr lang="en-US" altLang="ja-JP">
              <a:ea typeface="ＭＳ Ｐゴシック" panose="020B0600070205080204" pitchFamily="50" charset="-128"/>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0994196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4469F044-EA95-4B34-B322-6671317ABE1E}" type="slidenum">
              <a:rPr lang="ja-JP" altLang="en-US">
                <a:ea typeface="ＭＳ Ｐゴシック" panose="020B0600070205080204" pitchFamily="50" charset="-128"/>
              </a:rPr>
              <a:pPr algn="r" eaLnBrk="1" hangingPunct="1">
                <a:spcBef>
                  <a:spcPct val="0"/>
                </a:spcBef>
              </a:pPr>
              <a:t>17</a:t>
            </a:fld>
            <a:endParaRPr lang="en-US" altLang="ja-JP">
              <a:ea typeface="ＭＳ Ｐゴシック" panose="020B0600070205080204" pitchFamily="50" charset="-128"/>
            </a:endParaRPr>
          </a:p>
        </p:txBody>
      </p:sp>
      <p:sp>
        <p:nvSpPr>
          <p:cNvPr id="35843" name="Rectangle 2"/>
          <p:cNvSpPr>
            <a:spLocks noGrp="1" noRot="1" noChangeAspect="1" noChangeArrowheads="1" noTextEdit="1"/>
          </p:cNvSpPr>
          <p:nvPr>
            <p:ph type="sldImg"/>
          </p:nvPr>
        </p:nvSpPr>
        <p:spPr/>
      </p:sp>
      <p:sp>
        <p:nvSpPr>
          <p:cNvPr id="3584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624732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380E019C-1F15-430F-908D-999ABC3CF95D}" type="slidenum">
              <a:rPr lang="ja-JP" altLang="en-US">
                <a:ea typeface="ＭＳ Ｐゴシック" panose="020B0600070205080204" pitchFamily="50" charset="-128"/>
              </a:rPr>
              <a:pPr algn="r" eaLnBrk="1" hangingPunct="1">
                <a:spcBef>
                  <a:spcPct val="0"/>
                </a:spcBef>
              </a:pPr>
              <a:t>18</a:t>
            </a:fld>
            <a:endParaRPr lang="en-US" altLang="ja-JP">
              <a:ea typeface="ＭＳ Ｐゴシック" panose="020B0600070205080204" pitchFamily="50" charset="-128"/>
            </a:endParaRPr>
          </a:p>
        </p:txBody>
      </p:sp>
      <p:sp>
        <p:nvSpPr>
          <p:cNvPr id="37891" name="Rectangle 2"/>
          <p:cNvSpPr>
            <a:spLocks noGrp="1" noRot="1" noChangeAspect="1" noChangeArrowheads="1" noTextEdit="1"/>
          </p:cNvSpPr>
          <p:nvPr>
            <p:ph type="sldImg"/>
          </p:nvPr>
        </p:nvSpPr>
        <p:spPr/>
      </p:sp>
      <p:sp>
        <p:nvSpPr>
          <p:cNvPr id="3789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219936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47EA7B49-B69E-4D18-A36F-6B1DE2D74CF3}" type="slidenum">
              <a:rPr lang="ja-JP" altLang="en-US">
                <a:ea typeface="ＭＳ Ｐゴシック" panose="020B0600070205080204" pitchFamily="50" charset="-128"/>
              </a:rPr>
              <a:pPr algn="r" eaLnBrk="1" hangingPunct="1">
                <a:spcBef>
                  <a:spcPct val="0"/>
                </a:spcBef>
              </a:pPr>
              <a:t>2</a:t>
            </a:fld>
            <a:endParaRPr lang="en-US" altLang="ja-JP">
              <a:ea typeface="ＭＳ Ｐゴシック" panose="020B0600070205080204" pitchFamily="50" charset="-128"/>
            </a:endParaRPr>
          </a:p>
        </p:txBody>
      </p:sp>
      <p:sp>
        <p:nvSpPr>
          <p:cNvPr id="22531" name="Rectangle 2"/>
          <p:cNvSpPr>
            <a:spLocks noGrp="1" noRot="1" noChangeAspect="1" noChangeArrowheads="1" noTextEdit="1"/>
          </p:cNvSpPr>
          <p:nvPr>
            <p:ph type="sldImg"/>
          </p:nvPr>
        </p:nvSpPr>
        <p:spPr/>
      </p:sp>
      <p:sp>
        <p:nvSpPr>
          <p:cNvPr id="2253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92342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755490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5</a:t>
            </a:fld>
            <a:endParaRPr lang="en-US" altLang="ja-JP">
              <a:ea typeface="ＭＳ Ｐゴシック" panose="020B0600070205080204" pitchFamily="50" charset="-128"/>
            </a:endParaRPr>
          </a:p>
        </p:txBody>
      </p:sp>
      <p:sp>
        <p:nvSpPr>
          <p:cNvPr id="23555" name="Rectangle 2"/>
          <p:cNvSpPr>
            <a:spLocks noGrp="1" noRot="1" noChangeAspect="1" noChangeArrowheads="1" noTextEdit="1"/>
          </p:cNvSpPr>
          <p:nvPr>
            <p:ph type="sldImg"/>
          </p:nvPr>
        </p:nvSpPr>
        <p:spPr/>
      </p:sp>
      <p:sp>
        <p:nvSpPr>
          <p:cNvPr id="2355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288233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6</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321506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7</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3164613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8</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3403343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9</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930654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10</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21407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ext Box 4"/>
          <p:cNvSpPr txBox="1">
            <a:spLocks noChangeArrowheads="1"/>
          </p:cNvSpPr>
          <p:nvPr userDrawn="1"/>
        </p:nvSpPr>
        <p:spPr bwMode="auto">
          <a:xfrm>
            <a:off x="9272588" y="88900"/>
            <a:ext cx="528637" cy="246063"/>
          </a:xfrm>
          <a:prstGeom prst="rect">
            <a:avLst/>
          </a:prstGeom>
          <a:noFill/>
          <a:ln w="28575">
            <a:solidFill>
              <a:srgbClr val="0000FF"/>
            </a:solidFill>
            <a:miter lim="800000"/>
            <a:headEnd/>
            <a:tailEnd/>
          </a:ln>
          <a:extLst/>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smtClean="0"/>
              <a:t>様式２</a:t>
            </a:r>
          </a:p>
        </p:txBody>
      </p:sp>
      <p:sp>
        <p:nvSpPr>
          <p:cNvPr id="3" name="Rectangle 6"/>
          <p:cNvSpPr>
            <a:spLocks noChangeArrowheads="1"/>
          </p:cNvSpPr>
          <p:nvPr userDrawn="1"/>
        </p:nvSpPr>
        <p:spPr bwMode="auto">
          <a:xfrm>
            <a:off x="742950" y="58228"/>
            <a:ext cx="8418513" cy="1003300"/>
          </a:xfrm>
          <a:prstGeom prst="rect">
            <a:avLst/>
          </a:prstGeom>
          <a:solidFill>
            <a:schemeClr val="bg1">
              <a:lumMod val="95000"/>
              <a:alpha val="55000"/>
            </a:schemeClr>
          </a:solidFill>
          <a:ln>
            <a:noFill/>
          </a:ln>
        </p:spPr>
        <p:txBody>
          <a:bodyPr anchor="ctr"/>
          <a:lstStyle/>
          <a:p>
            <a:pPr eaLnBrk="0" hangingPunct="0">
              <a:defRPr/>
            </a:pPr>
            <a:r>
              <a:rPr lang="ja-JP" altLang="en-US" sz="2000" dirty="0">
                <a:solidFill>
                  <a:schemeClr val="tx2"/>
                </a:solidFill>
              </a:rPr>
              <a:t>平成</a:t>
            </a:r>
            <a:r>
              <a:rPr lang="ja-JP" altLang="en-US" sz="2000" dirty="0" smtClean="0">
                <a:solidFill>
                  <a:schemeClr val="tx2"/>
                </a:solidFill>
              </a:rPr>
              <a:t>２９年度</a:t>
            </a:r>
            <a:r>
              <a:rPr lang="ja-JP" altLang="en-US" sz="2000" dirty="0">
                <a:solidFill>
                  <a:schemeClr val="tx2"/>
                </a:solidFill>
              </a:rPr>
              <a:t>健康寿命延伸産業創出推進事業</a:t>
            </a:r>
          </a:p>
          <a:p>
            <a:pPr eaLnBrk="0" hangingPunct="0">
              <a:defRPr/>
            </a:pPr>
            <a:r>
              <a:rPr lang="ja-JP" altLang="en-US" sz="2000" dirty="0" smtClean="0">
                <a:solidFill>
                  <a:schemeClr val="tx2"/>
                </a:solidFill>
              </a:rPr>
              <a:t>（地域の実情に応じたビジネスモデル確立支援事業）</a:t>
            </a:r>
            <a:endParaRPr lang="ja-JP" altLang="en-US" sz="2000" dirty="0">
              <a:solidFill>
                <a:schemeClr val="tx2"/>
              </a:solidFill>
            </a:endParaRPr>
          </a:p>
          <a:p>
            <a:pPr eaLnBrk="0" hangingPunct="0">
              <a:defRPr/>
            </a:pPr>
            <a:r>
              <a:rPr lang="ja-JP" altLang="en-US" sz="2000" dirty="0">
                <a:solidFill>
                  <a:schemeClr val="tx2"/>
                </a:solidFill>
              </a:rPr>
              <a:t>提案書</a:t>
            </a:r>
          </a:p>
        </p:txBody>
      </p:sp>
      <p:sp>
        <p:nvSpPr>
          <p:cNvPr id="4" name="Text Box 3"/>
          <p:cNvSpPr txBox="1">
            <a:spLocks noChangeArrowheads="1"/>
          </p:cNvSpPr>
          <p:nvPr userDrawn="1"/>
        </p:nvSpPr>
        <p:spPr bwMode="auto">
          <a:xfrm>
            <a:off x="9404350" y="6540500"/>
            <a:ext cx="504825" cy="307975"/>
          </a:xfrm>
          <a:prstGeom prst="rect">
            <a:avLst/>
          </a:prstGeom>
          <a:noFill/>
          <a:ln>
            <a:noFill/>
          </a:ln>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9FA2AD36-3B13-4AEE-B3DF-E8245FD957D5}" type="slidenum">
              <a:rPr lang="ja-JP" altLang="en-US" sz="1400"/>
              <a:pPr eaLnBrk="1" hangingPunct="1">
                <a:spcBef>
                  <a:spcPct val="50000"/>
                </a:spcBef>
                <a:buFont typeface="Wingdings" panose="05000000000000000000" pitchFamily="2" charset="2"/>
                <a:buNone/>
              </a:pPr>
              <a:t>‹#›</a:t>
            </a:fld>
            <a:endParaRPr lang="en-US" altLang="ja-JP" sz="1400"/>
          </a:p>
        </p:txBody>
      </p:sp>
    </p:spTree>
    <p:extLst>
      <p:ext uri="{BB962C8B-B14F-4D97-AF65-F5344CB8AC3E}">
        <p14:creationId xmlns:p14="http://schemas.microsoft.com/office/powerpoint/2010/main" val="13776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0750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77628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7685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378510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extLst>
      <p:ext uri="{BB962C8B-B14F-4D97-AF65-F5344CB8AC3E}">
        <p14:creationId xmlns:p14="http://schemas.microsoft.com/office/powerpoint/2010/main" val="246404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1830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008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385159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250925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284736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pPr eaLnBrk="1" hangingPunct="1">
                <a:spcBef>
                  <a:spcPct val="50000"/>
                </a:spcBef>
                <a:buFont typeface="Wingdings" panose="05000000000000000000" pitchFamily="2" charset="2"/>
                <a:buNone/>
              </a:pPr>
              <a:t>‹#›</a:t>
            </a:fld>
            <a:endParaRPr lang="en-US" altLang="ja-JP" sz="1400"/>
          </a:p>
        </p:txBody>
      </p:sp>
    </p:spTree>
  </p:cSld>
  <p:clrMap bg1="lt1" tx1="dk1" bg2="lt2" tx2="dk2" accent1="accent1" accent2="accent2" accent3="accent3" accent4="accent4" accent5="accent5" accent6="accent6" hlink="hlink" folHlink="folHlink"/>
  <p:sldLayoutIdLst>
    <p:sldLayoutId id="2147484271"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 id="214748427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75"/>
          <p:cNvGraphicFramePr>
            <a:graphicFrameLocks noGrp="1"/>
          </p:cNvGraphicFramePr>
          <p:nvPr>
            <p:extLst>
              <p:ext uri="{D42A27DB-BD31-4B8C-83A1-F6EECF244321}">
                <p14:modId xmlns:p14="http://schemas.microsoft.com/office/powerpoint/2010/main" val="1363241087"/>
              </p:ext>
            </p:extLst>
          </p:nvPr>
        </p:nvGraphicFramePr>
        <p:xfrm>
          <a:off x="271463" y="1129820"/>
          <a:ext cx="9288462" cy="5589068"/>
        </p:xfrm>
        <a:graphic>
          <a:graphicData uri="http://schemas.openxmlformats.org/drawingml/2006/table">
            <a:tbl>
              <a:tblPr>
                <a:tableStyleId>{616DA210-FB5B-4158-B5E0-FEB733F419BA}</a:tableStyleId>
              </a:tblPr>
              <a:tblGrid>
                <a:gridCol w="3312591"/>
                <a:gridCol w="5975871"/>
              </a:tblGrid>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コンソーシアム等名称：</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事業名：</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代表団体名：</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参加団体：</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smtClean="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協力団体：</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実施地域：</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r>
              <a:tr h="1347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サービス等領域：</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354013" marR="0" lvl="0" indent="-354013"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ⅰ</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）地域における現役世代（特に健診未受診者）の健康作り対策</a:t>
                      </a:r>
                    </a:p>
                    <a:p>
                      <a:pPr marL="354013" marR="0" lvl="0" indent="-354013"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ⅱ</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）定年退職後の人生に備えたセカンドライフ対策</a:t>
                      </a:r>
                    </a:p>
                    <a:p>
                      <a:pPr marL="354013" marR="0" lvl="0" indent="-354013"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ⅲ</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）アクティブシニアに対するフレイル（虚弱）対策</a:t>
                      </a:r>
                    </a:p>
                    <a:p>
                      <a:pPr marL="354013" marR="0" lvl="0" indent="-354013"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ⅳ</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）健康不安のある高齢者への在宅療養向け健康医療・生活支援対策</a:t>
                      </a:r>
                      <a:endPar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endParaRPr>
                    </a:p>
                    <a:p>
                      <a:pPr marL="354013" marR="0" lvl="0" indent="-354013"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ⅴ</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）人生の最終段階において心残りなく生ききるためのサービス創出</a:t>
                      </a:r>
                    </a:p>
                    <a:p>
                      <a:pPr marL="354013" marR="0" lvl="0" indent="-354013"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ⅵ</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）その他、上記のテーマには該当しないものであっても、健康寿命延伸や地域包括ケアシステム構築における課題解決に資するもので、社会的な波及効果が期待される事業</a:t>
                      </a:r>
                    </a:p>
                  </a:txBody>
                  <a:tcPr marT="45701" marB="45701" horzOverflow="overflow"/>
                </a:tc>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rPr>
                        <a:t>連携している地域版協議会：</a:t>
                      </a:r>
                      <a:endParaRPr kumimoji="0" lang="en-US" altLang="ja-JP"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kern="1200" cap="none" normalizeH="0" baseline="0" dirty="0" smtClean="0">
                          <a:ln>
                            <a:noFill/>
                          </a:ln>
                          <a:solidFill>
                            <a:srgbClr val="FF0000"/>
                          </a:solidFill>
                          <a:effectLst/>
                          <a:latin typeface="HGPｺﾞｼｯｸM" pitchFamily="50" charset="-128"/>
                          <a:ea typeface="HGPｺﾞｼｯｸM" pitchFamily="50" charset="-128"/>
                          <a:cs typeface="+mn-cs"/>
                        </a:rPr>
                        <a:t>＊＊</a:t>
                      </a:r>
                    </a:p>
                  </a:txBody>
                  <a:tcPr marT="45701" marB="45701" horzOverflow="overflow"/>
                </a:tc>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rPr>
                        <a:t>連携している地方経済産業局：</a:t>
                      </a:r>
                      <a:endParaRPr kumimoji="0" lang="en-US" altLang="ja-JP"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kern="1200" cap="none" normalizeH="0" baseline="0" dirty="0" smtClean="0">
                          <a:ln>
                            <a:noFill/>
                          </a:ln>
                          <a:solidFill>
                            <a:srgbClr val="FF0000"/>
                          </a:solidFill>
                          <a:effectLst/>
                          <a:latin typeface="HGPｺﾞｼｯｸM" pitchFamily="50" charset="-128"/>
                          <a:ea typeface="HGPｺﾞｼｯｸM" pitchFamily="50" charset="-128"/>
                          <a:cs typeface="+mn-cs"/>
                        </a:rPr>
                        <a:t>＠＠</a:t>
                      </a:r>
                    </a:p>
                  </a:txBody>
                  <a:tcPr marT="45701" marB="45701" horzOverflow="overflow"/>
                </a:tc>
              </a:tr>
              <a:tr h="3593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rPr>
                        <a:t>本実証における有料サービス提供の有無</a:t>
                      </a: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rPr>
                        <a:t>あり／なし</a:t>
                      </a:r>
                    </a:p>
                  </a:txBody>
                  <a:tcPr marT="45701" marB="45701" horzOverflow="overflow"/>
                </a:tc>
              </a:tr>
              <a:tr h="3593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事業費（補助対象経費）：</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r>
              <a:tr h="8777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事業概要：</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200" u="none" strike="noStrike" cap="none" normalizeH="0" baseline="0" dirty="0" smtClean="0">
                          <a:ln>
                            <a:noFill/>
                          </a:ln>
                          <a:effectLst/>
                          <a:latin typeface="HGPｺﾞｼｯｸM" pitchFamily="50" charset="-128"/>
                          <a:ea typeface="HGPｺﾞｼｯｸM" pitchFamily="50" charset="-128"/>
                        </a:rPr>
                        <a:t>（</a:t>
                      </a:r>
                      <a:r>
                        <a:rPr kumimoji="0" lang="en-US" altLang="ja-JP" sz="1200" u="none" strike="noStrike" cap="none" normalizeH="0" baseline="0" dirty="0" smtClean="0">
                          <a:ln>
                            <a:noFill/>
                          </a:ln>
                          <a:effectLst/>
                          <a:latin typeface="HGPｺﾞｼｯｸM" pitchFamily="50" charset="-128"/>
                          <a:ea typeface="HGPｺﾞｼｯｸM" pitchFamily="50" charset="-128"/>
                        </a:rPr>
                        <a:t>200</a:t>
                      </a:r>
                      <a:r>
                        <a:rPr kumimoji="0" lang="ja-JP" altLang="en-US" sz="1200" u="none" strike="noStrike" cap="none" normalizeH="0" baseline="0" dirty="0" smtClean="0">
                          <a:ln>
                            <a:noFill/>
                          </a:ln>
                          <a:effectLst/>
                          <a:latin typeface="HGPｺﾞｼｯｸM" pitchFamily="50" charset="-128"/>
                          <a:ea typeface="HGPｺﾞｼｯｸM" pitchFamily="50" charset="-128"/>
                        </a:rPr>
                        <a:t>字以内）</a:t>
                      </a:r>
                      <a:endParaRPr kumimoji="0" lang="ja-JP" altLang="en-US" sz="12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2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20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r>
            </a:tbl>
          </a:graphicData>
        </a:graphic>
      </p:graphicFrame>
      <p:sp>
        <p:nvSpPr>
          <p:cNvPr id="3115" name="AutoShape 10"/>
          <p:cNvSpPr>
            <a:spLocks noChangeArrowheads="1"/>
          </p:cNvSpPr>
          <p:nvPr/>
        </p:nvSpPr>
        <p:spPr bwMode="auto">
          <a:xfrm>
            <a:off x="415702" y="3225320"/>
            <a:ext cx="3024188" cy="1007541"/>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65113" lvl="1" indent="-265113" algn="l" eaLnBrk="1" hangingPunct="1">
              <a:buFont typeface="Wingdings" pitchFamily="2" charset="2"/>
              <a:buChar char="Ø"/>
              <a:defRPr/>
            </a:pPr>
            <a:r>
              <a:rPr lang="ja-JP" altLang="en-US" sz="1200" dirty="0" smtClean="0"/>
              <a:t>サービス等領域は右記より該当するテーマのみを記載すること。</a:t>
            </a:r>
            <a:endParaRPr lang="en-US" altLang="ja-JP" sz="1200" dirty="0"/>
          </a:p>
          <a:p>
            <a:pPr marL="265113" lvl="1" indent="-265113" algn="l" eaLnBrk="1" hangingPunct="1">
              <a:buFont typeface="Wingdings" pitchFamily="2" charset="2"/>
              <a:buChar char="Ø"/>
              <a:defRPr/>
            </a:pPr>
            <a:r>
              <a:rPr lang="ja-JP" altLang="en-US" sz="1200" dirty="0" smtClean="0"/>
              <a:t>複数選択可だが、メインとなるテーマ１つに下線を引くこと。</a:t>
            </a:r>
            <a:endParaRPr lang="en-US" altLang="ja-JP" sz="1200" dirty="0" smtClean="0"/>
          </a:p>
        </p:txBody>
      </p:sp>
      <p:sp>
        <p:nvSpPr>
          <p:cNvPr id="3116" name="AutoShape 10"/>
          <p:cNvSpPr>
            <a:spLocks noChangeArrowheads="1"/>
          </p:cNvSpPr>
          <p:nvPr/>
        </p:nvSpPr>
        <p:spPr bwMode="auto">
          <a:xfrm>
            <a:off x="5313363" y="1423507"/>
            <a:ext cx="4206875"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t>単独事業者での応募にあたっては、コンソーシアム等名称、参加団体の記入は</a:t>
            </a:r>
            <a:r>
              <a:rPr lang="ja-JP" altLang="en-US" sz="1200" dirty="0" smtClean="0"/>
              <a:t>必要ない。</a:t>
            </a:r>
            <a:endParaRPr lang="ja-JP" altLang="ja-JP" sz="1200" dirty="0"/>
          </a:p>
        </p:txBody>
      </p:sp>
      <p:sp>
        <p:nvSpPr>
          <p:cNvPr id="3117" name="AutoShape 10"/>
          <p:cNvSpPr>
            <a:spLocks noChangeArrowheads="1"/>
          </p:cNvSpPr>
          <p:nvPr/>
        </p:nvSpPr>
        <p:spPr bwMode="auto">
          <a:xfrm>
            <a:off x="5240238" y="4530748"/>
            <a:ext cx="4206875"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t>連携している地域版協議会からの推薦書類等が取得可能な場合は、当該書類を添付すること</a:t>
            </a:r>
            <a:r>
              <a:rPr lang="ja-JP" altLang="en-US" sz="1200" dirty="0" smtClean="0"/>
              <a:t>。様式は問わない。</a:t>
            </a:r>
            <a:endParaRPr lang="ja-JP" altLang="ja-JP" sz="1200" dirty="0"/>
          </a:p>
        </p:txBody>
      </p:sp>
      <p:sp>
        <p:nvSpPr>
          <p:cNvPr id="3118" name="AutoShape 10"/>
          <p:cNvSpPr>
            <a:spLocks noChangeArrowheads="1"/>
          </p:cNvSpPr>
          <p:nvPr/>
        </p:nvSpPr>
        <p:spPr bwMode="auto">
          <a:xfrm>
            <a:off x="5313363" y="5314470"/>
            <a:ext cx="4206875" cy="50323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t>事業費は、</a:t>
            </a:r>
            <a:r>
              <a:rPr lang="ja-JP" altLang="en-US" sz="1200" dirty="0" smtClean="0"/>
              <a:t>様式</a:t>
            </a:r>
            <a:r>
              <a:rPr lang="en-US" altLang="ja-JP" sz="1200" dirty="0" smtClean="0"/>
              <a:t>3</a:t>
            </a:r>
            <a:r>
              <a:rPr lang="ja-JP" altLang="en-US" sz="1200" dirty="0" smtClean="0"/>
              <a:t>「事業収支計画書</a:t>
            </a:r>
            <a:r>
              <a:rPr lang="ja-JP" altLang="en-US" sz="1200" smtClean="0"/>
              <a:t>」の</a:t>
            </a:r>
            <a:r>
              <a:rPr lang="ja-JP" altLang="ja-JP" sz="1200" smtClean="0"/>
              <a:t>補助</a:t>
            </a:r>
            <a:r>
              <a:rPr lang="ja-JP" altLang="ja-JP" sz="1200" dirty="0"/>
              <a:t>対象</a:t>
            </a:r>
            <a:r>
              <a:rPr lang="ja-JP" altLang="ja-JP" sz="1200" dirty="0" smtClean="0"/>
              <a:t>経費</a:t>
            </a:r>
            <a:r>
              <a:rPr lang="ja-JP" altLang="en-US" sz="1200" dirty="0" smtClean="0"/>
              <a:t>を</a:t>
            </a:r>
            <a:r>
              <a:rPr lang="ja-JP" altLang="en-US" sz="1200" dirty="0"/>
              <a:t>記入すること。</a:t>
            </a:r>
            <a:endParaRPr lang="ja-JP" altLang="ja-JP" sz="1200" dirty="0"/>
          </a:p>
        </p:txBody>
      </p:sp>
      <p:sp>
        <p:nvSpPr>
          <p:cNvPr id="8" name="AutoShape 10"/>
          <p:cNvSpPr>
            <a:spLocks noChangeArrowheads="1"/>
          </p:cNvSpPr>
          <p:nvPr/>
        </p:nvSpPr>
        <p:spPr bwMode="auto">
          <a:xfrm>
            <a:off x="6536382" y="747120"/>
            <a:ext cx="2983856"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特に指示がない場合、以下枠内の赤文字部分に黒字で上書きすること</a:t>
            </a:r>
            <a:endParaRPr lang="en-US" altLang="ja-JP" sz="1200" dirty="0" smtClean="0"/>
          </a:p>
        </p:txBody>
      </p:sp>
      <p:sp>
        <p:nvSpPr>
          <p:cNvPr id="9" name="AutoShape 10"/>
          <p:cNvSpPr>
            <a:spLocks noChangeArrowheads="1"/>
          </p:cNvSpPr>
          <p:nvPr/>
        </p:nvSpPr>
        <p:spPr bwMode="auto">
          <a:xfrm>
            <a:off x="5315209" y="6130720"/>
            <a:ext cx="4206875" cy="50323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smtClean="0"/>
              <a:t>欄内に収まらない場合は、適宜ページを追加すること。</a:t>
            </a:r>
            <a:endParaRPr lang="en-US" altLang="ja-JP" sz="1200" dirty="0" smtClean="0"/>
          </a:p>
          <a:p>
            <a:pPr algn="l" eaLnBrk="1" hangingPunct="1"/>
            <a:r>
              <a:rPr lang="ja-JP" altLang="en-US" sz="1200" dirty="0" smtClean="0"/>
              <a:t>ただし、「事業概要」ではページを改めること。</a:t>
            </a:r>
            <a:endParaRPr lang="ja-JP" altLang="ja-JP"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６．事業化に向けた計画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908720"/>
            <a:ext cx="9648825" cy="5912768"/>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事業</a:t>
            </a:r>
            <a:r>
              <a:rPr kumimoji="1" lang="ja-JP" altLang="en-US" sz="1400" dirty="0">
                <a:latin typeface="ＭＳ Ｐゴシック" charset="-128"/>
                <a:ea typeface="ＭＳ Ｐゴシック" charset="-128"/>
              </a:rPr>
              <a:t>が自立し地域に根ざしたものとするまでの中長期的なロードマップ</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事業化</a:t>
            </a:r>
            <a:r>
              <a:rPr kumimoji="1" lang="ja-JP" altLang="en-US" sz="1400" dirty="0">
                <a:latin typeface="ＭＳ Ｐゴシック" charset="-128"/>
                <a:ea typeface="ＭＳ Ｐゴシック" charset="-128"/>
              </a:rPr>
              <a:t>に向けた本年度の達成目標（定性・定量）</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本年度</a:t>
            </a:r>
            <a:r>
              <a:rPr kumimoji="1" lang="ja-JP" altLang="en-US" sz="1400" dirty="0">
                <a:latin typeface="ＭＳ Ｐゴシック" charset="-128"/>
                <a:ea typeface="ＭＳ Ｐゴシック" charset="-128"/>
              </a:rPr>
              <a:t>の目標達成度合いを確認・検証するための方法</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本年度</a:t>
            </a:r>
            <a:r>
              <a:rPr kumimoji="1" lang="ja-JP" altLang="en-US" sz="1400" dirty="0">
                <a:latin typeface="ＭＳ Ｐゴシック" charset="-128"/>
                <a:ea typeface="ＭＳ Ｐゴシック" charset="-128"/>
              </a:rPr>
              <a:t>の成果を次年度以降にどのように活用するか</a:t>
            </a:r>
          </a:p>
          <a:p>
            <a:pPr algn="l">
              <a:spcBef>
                <a:spcPct val="30000"/>
              </a:spcBef>
              <a:defRPr/>
            </a:pPr>
            <a:r>
              <a:rPr kumimoji="1" lang="ja-JP" altLang="en-US" sz="1400" dirty="0" smtClean="0">
                <a:latin typeface="ＭＳ Ｐゴシック" charset="-128"/>
                <a:ea typeface="ＭＳ Ｐゴシック" charset="-128"/>
              </a:rPr>
              <a:t>を</a:t>
            </a:r>
            <a:r>
              <a:rPr kumimoji="1" lang="ja-JP" altLang="en-US" sz="1400" dirty="0">
                <a:latin typeface="ＭＳ Ｐゴシック" charset="-128"/>
                <a:ea typeface="ＭＳ Ｐゴシック" charset="-128"/>
              </a:rPr>
              <a:t>記述すること</a:t>
            </a:r>
            <a:r>
              <a:rPr kumimoji="1" lang="ja-JP" altLang="en-US" sz="1400" dirty="0" smtClean="0">
                <a:latin typeface="ＭＳ Ｐゴシック" charset="-128"/>
                <a:ea typeface="ＭＳ Ｐゴシック" charset="-128"/>
              </a:rPr>
              <a:t>。</a:t>
            </a:r>
            <a:endParaRPr kumimoji="1" lang="en-US" altLang="ja-JP" sz="1400" dirty="0">
              <a:solidFill>
                <a:srgbClr val="FF0000"/>
              </a:solidFill>
              <a:latin typeface="ＭＳ Ｐゴシック" charset="-128"/>
              <a:ea typeface="ＭＳ Ｐゴシック" charset="-128"/>
            </a:endParaRPr>
          </a:p>
        </p:txBody>
      </p:sp>
      <p:sp>
        <p:nvSpPr>
          <p:cNvPr id="4" name="AutoShape 10"/>
          <p:cNvSpPr>
            <a:spLocks noChangeArrowheads="1"/>
          </p:cNvSpPr>
          <p:nvPr/>
        </p:nvSpPr>
        <p:spPr bwMode="auto">
          <a:xfrm>
            <a:off x="732631" y="2924944"/>
            <a:ext cx="8440737" cy="3600400"/>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200" dirty="0" smtClean="0">
                <a:latin typeface="ＭＳ Ｐゴシック" charset="-128"/>
                <a:ea typeface="ＭＳ Ｐゴシック" charset="-128"/>
              </a:rPr>
              <a:t>＜補足＞</a:t>
            </a:r>
            <a:endParaRPr kumimoji="1" lang="en-US" altLang="ja-JP" sz="1200" dirty="0" smtClean="0">
              <a:latin typeface="ＭＳ Ｐゴシック" charset="-128"/>
              <a:ea typeface="ＭＳ Ｐゴシック" charset="-128"/>
            </a:endParaRPr>
          </a:p>
          <a:p>
            <a:pPr marL="0" lvl="1" algn="l">
              <a:spcBef>
                <a:spcPct val="30000"/>
              </a:spcBef>
              <a:defRPr/>
            </a:pPr>
            <a:r>
              <a:rPr kumimoji="1" lang="ja-JP" altLang="en-US" sz="1200" dirty="0" smtClean="0">
                <a:latin typeface="ＭＳ Ｐゴシック" charset="-128"/>
                <a:ea typeface="ＭＳ Ｐゴシック" charset="-128"/>
              </a:rPr>
              <a:t>中長期的なロードマップを示すにあたり以下の要素を記載すること。</a:t>
            </a:r>
            <a:endParaRPr kumimoji="1" lang="en-US" altLang="ja-JP" sz="1200" dirty="0" smtClean="0">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latin typeface="ＭＳ Ｐゴシック" charset="-128"/>
                <a:ea typeface="ＭＳ Ｐゴシック" charset="-128"/>
              </a:rPr>
              <a:t>事業主体となる企業・団体名、連携先の企業・団体名等（地域版協議会を含む）とその役割</a:t>
            </a:r>
          </a:p>
          <a:p>
            <a:pPr marL="171450" lvl="1" indent="-171450" algn="l">
              <a:spcBef>
                <a:spcPct val="30000"/>
              </a:spcBef>
              <a:buFont typeface="Arial" panose="020B0604020202020204" pitchFamily="34" charset="0"/>
              <a:buChar char="•"/>
              <a:defRPr/>
            </a:pPr>
            <a:r>
              <a:rPr kumimoji="1" lang="ja-JP" altLang="en-US" sz="1200" dirty="0" smtClean="0">
                <a:latin typeface="ＭＳ Ｐゴシック" charset="-128"/>
                <a:ea typeface="ＭＳ Ｐゴシック" charset="-128"/>
              </a:rPr>
              <a:t>自治体と</a:t>
            </a:r>
            <a:r>
              <a:rPr kumimoji="1" lang="ja-JP" altLang="en-US" sz="1200" dirty="0">
                <a:latin typeface="ＭＳ Ｐゴシック" charset="-128"/>
                <a:ea typeface="ＭＳ Ｐゴシック" charset="-128"/>
              </a:rPr>
              <a:t>の連携方法及び自治体との事業の</a:t>
            </a:r>
            <a:r>
              <a:rPr kumimoji="1" lang="ja-JP" altLang="en-US" sz="1200" dirty="0" smtClean="0">
                <a:latin typeface="ＭＳ Ｐゴシック" charset="-128"/>
                <a:ea typeface="ＭＳ Ｐゴシック" charset="-128"/>
              </a:rPr>
              <a:t>進め方（</a:t>
            </a:r>
            <a:r>
              <a:rPr kumimoji="1" lang="ja-JP" altLang="en-US" sz="1200" dirty="0">
                <a:latin typeface="ＭＳ Ｐゴシック" charset="-128"/>
                <a:ea typeface="ＭＳ Ｐゴシック" charset="-128"/>
              </a:rPr>
              <a:t>今後、都道府県・市町村が策定する地方版「総合戦略」に</a:t>
            </a:r>
            <a:r>
              <a:rPr kumimoji="1" lang="ja-JP" altLang="en-US" sz="1200" dirty="0" smtClean="0">
                <a:latin typeface="ＭＳ Ｐゴシック" charset="-128"/>
                <a:ea typeface="ＭＳ Ｐゴシック" charset="-128"/>
              </a:rPr>
              <a:t>おける本事業の位置づけ</a:t>
            </a:r>
            <a:r>
              <a:rPr kumimoji="1" lang="ja-JP" altLang="en-US" sz="1200" dirty="0">
                <a:latin typeface="ＭＳ Ｐゴシック" charset="-128"/>
                <a:ea typeface="ＭＳ Ｐゴシック" charset="-128"/>
              </a:rPr>
              <a:t>や関係性等について</a:t>
            </a:r>
            <a:r>
              <a:rPr kumimoji="1" lang="ja-JP" altLang="en-US" sz="1200" dirty="0" smtClean="0">
                <a:latin typeface="ＭＳ Ｐゴシック" charset="-128"/>
                <a:ea typeface="ＭＳ Ｐゴシック" charset="-128"/>
              </a:rPr>
              <a:t>、該当</a:t>
            </a:r>
            <a:r>
              <a:rPr kumimoji="1" lang="ja-JP" altLang="en-US" sz="1200" dirty="0">
                <a:latin typeface="ＭＳ Ｐゴシック" charset="-128"/>
                <a:ea typeface="ＭＳ Ｐゴシック" charset="-128"/>
              </a:rPr>
              <a:t>がある場合</a:t>
            </a:r>
            <a:r>
              <a:rPr kumimoji="1" lang="ja-JP" altLang="en-US" sz="1200" dirty="0" smtClean="0">
                <a:latin typeface="ＭＳ Ｐゴシック" charset="-128"/>
                <a:ea typeface="ＭＳ Ｐゴシック" charset="-128"/>
              </a:rPr>
              <a:t>は記載</a:t>
            </a:r>
            <a:r>
              <a:rPr kumimoji="1" lang="ja-JP" altLang="en-US" sz="1200" dirty="0">
                <a:latin typeface="ＭＳ Ｐゴシック" charset="-128"/>
                <a:ea typeface="ＭＳ Ｐゴシック" charset="-128"/>
              </a:rPr>
              <a:t>すること）。</a:t>
            </a:r>
          </a:p>
          <a:p>
            <a:pPr marL="171450" lvl="1" indent="-171450" algn="l">
              <a:spcBef>
                <a:spcPct val="30000"/>
              </a:spcBef>
              <a:buFont typeface="Arial" panose="020B0604020202020204" pitchFamily="34" charset="0"/>
              <a:buChar char="•"/>
              <a:defRPr/>
            </a:pPr>
            <a:r>
              <a:rPr kumimoji="1" lang="ja-JP" altLang="en-US" sz="1200" dirty="0" smtClean="0">
                <a:latin typeface="ＭＳ Ｐゴシック" charset="-128"/>
                <a:ea typeface="ＭＳ Ｐゴシック" charset="-128"/>
              </a:rPr>
              <a:t>事業化</a:t>
            </a:r>
            <a:r>
              <a:rPr kumimoji="1" lang="ja-JP" altLang="en-US" sz="1200" dirty="0">
                <a:latin typeface="ＭＳ Ｐゴシック" charset="-128"/>
                <a:ea typeface="ＭＳ Ｐゴシック" charset="-128"/>
              </a:rPr>
              <a:t>までの具体的なアクションプラン（例えば、フェーズ別の課題及びその対応方針</a:t>
            </a:r>
            <a:r>
              <a:rPr kumimoji="1" lang="ja-JP" altLang="en-US" sz="1200" dirty="0" smtClean="0">
                <a:latin typeface="ＭＳ Ｐゴシック" charset="-128"/>
                <a:ea typeface="ＭＳ Ｐゴシック" charset="-128"/>
              </a:rPr>
              <a:t>）</a:t>
            </a:r>
            <a:endParaRPr kumimoji="1" lang="ja-JP" altLang="en-US" sz="1200" dirty="0">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事業化に向けた収支</a:t>
            </a:r>
            <a:r>
              <a:rPr kumimoji="1" lang="ja-JP" altLang="en-US" sz="1200" dirty="0" smtClean="0">
                <a:latin typeface="ＭＳ Ｐゴシック" charset="-128"/>
                <a:ea typeface="ＭＳ Ｐゴシック" charset="-128"/>
              </a:rPr>
              <a:t>計画</a:t>
            </a:r>
            <a:endParaRPr kumimoji="1" lang="ja-JP" altLang="en-US" sz="1200" dirty="0">
              <a:latin typeface="ＭＳ Ｐゴシック" charset="-128"/>
              <a:ea typeface="ＭＳ Ｐゴシック" charset="-128"/>
            </a:endParaRPr>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extLst>
      <p:ext uri="{BB962C8B-B14F-4D97-AF65-F5344CB8AC3E}">
        <p14:creationId xmlns:p14="http://schemas.microsoft.com/office/powerpoint/2010/main" val="2847288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７．事業リスク・事業化に向けた障壁</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3317" name="Rectangle 5"/>
          <p:cNvSpPr>
            <a:spLocks noChangeArrowheads="1"/>
          </p:cNvSpPr>
          <p:nvPr/>
        </p:nvSpPr>
        <p:spPr bwMode="auto">
          <a:xfrm>
            <a:off x="128588" y="908721"/>
            <a:ext cx="9648825" cy="5328568"/>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anose="05000000000000000000" pitchFamily="2" charset="2"/>
              <a:buChar char="ü"/>
              <a:defRPr/>
            </a:pPr>
            <a:r>
              <a:rPr lang="ja-JP" altLang="en-US" sz="1400" dirty="0" smtClean="0">
                <a:latin typeface="+mj-ea"/>
                <a:ea typeface="ＭＳ Ｐゴシック" pitchFamily="50" charset="-128"/>
              </a:rPr>
              <a:t>事業リスクについて記述すること。</a:t>
            </a:r>
            <a:endParaRPr lang="en-US" altLang="ja-JP" sz="1400" dirty="0" smtClean="0">
              <a:latin typeface="+mj-ea"/>
              <a:ea typeface="ＭＳ Ｐゴシック" pitchFamily="50" charset="-128"/>
            </a:endParaRPr>
          </a:p>
          <a:p>
            <a:pPr lvl="1" algn="l" eaLnBrk="1" hangingPunct="1">
              <a:spcBef>
                <a:spcPct val="30000"/>
              </a:spcBef>
              <a:buFont typeface="Arial" charset="0"/>
              <a:buChar char="•"/>
              <a:defRPr/>
            </a:pPr>
            <a:r>
              <a:rPr kumimoji="1" lang="ja-JP" altLang="en-US" sz="1400" dirty="0" smtClean="0"/>
              <a:t>事業を実施する上で、現状、認識しているリスクと対応策を記述すること（例えば、人口流出、財政悪化、制度の未整備、担い手不足等）。</a:t>
            </a:r>
          </a:p>
          <a:p>
            <a:pPr lvl="1" algn="l" eaLnBrk="1" hangingPunct="1">
              <a:spcBef>
                <a:spcPct val="30000"/>
              </a:spcBef>
              <a:buFont typeface="Arial" charset="0"/>
              <a:buChar char="•"/>
              <a:defRPr/>
            </a:pPr>
            <a:r>
              <a:rPr kumimoji="1" lang="ja-JP" altLang="en-US" sz="1400" dirty="0"/>
              <a:t>規制・制度上の課題（グレーゾーン解消制度あるいは企業実証特例制度の利用につながる可能性のある場合には、それらの記載も含む） があれば記載し、その対応策</a:t>
            </a:r>
            <a:r>
              <a:rPr kumimoji="1" lang="ja-JP" altLang="en-US" sz="1400" dirty="0" smtClean="0"/>
              <a:t>も</a:t>
            </a:r>
            <a:r>
              <a:rPr kumimoji="1" lang="ja-JP" altLang="en-US" sz="1400" dirty="0"/>
              <a:t>記述</a:t>
            </a:r>
            <a:r>
              <a:rPr kumimoji="1" lang="ja-JP" altLang="en-US" sz="1400" dirty="0" smtClean="0"/>
              <a:t>する</a:t>
            </a:r>
            <a:r>
              <a:rPr kumimoji="1" lang="ja-JP" altLang="en-US" sz="1400" dirty="0"/>
              <a:t>こと。</a:t>
            </a:r>
            <a:endParaRPr kumimoji="1" lang="en-US" altLang="ja-JP" sz="1400" dirty="0"/>
          </a:p>
          <a:p>
            <a:pPr lvl="1" algn="l" eaLnBrk="1" hangingPunct="1">
              <a:spcBef>
                <a:spcPct val="30000"/>
              </a:spcBef>
              <a:buFont typeface="Arial" charset="0"/>
              <a:buChar char="•"/>
              <a:defRPr/>
            </a:pPr>
            <a:r>
              <a:rPr kumimoji="1" lang="ja-JP" altLang="en-US" sz="1400" dirty="0" smtClean="0"/>
              <a:t>事業性に関わるリスクについては、現時点での対応方針も</a:t>
            </a:r>
            <a:r>
              <a:rPr kumimoji="1" lang="ja-JP" altLang="en-US" sz="1400" dirty="0"/>
              <a:t>記述</a:t>
            </a:r>
            <a:r>
              <a:rPr kumimoji="1" lang="ja-JP" altLang="en-US" sz="1400" dirty="0" smtClean="0"/>
              <a:t>すること。</a:t>
            </a:r>
            <a:endParaRPr kumimoji="1" lang="en-US" altLang="ja-JP" sz="1400" dirty="0" smtClean="0"/>
          </a:p>
          <a:p>
            <a:pPr algn="l" eaLnBrk="1" hangingPunct="1">
              <a:spcBef>
                <a:spcPct val="30000"/>
              </a:spcBef>
              <a:buFont typeface="Wingdings" panose="05000000000000000000" pitchFamily="2" charset="2"/>
              <a:buChar char="ü"/>
              <a:defRPr/>
            </a:pPr>
            <a:r>
              <a:rPr kumimoji="1" lang="ja-JP" altLang="en-US" sz="1400" dirty="0" smtClean="0"/>
              <a:t>事業化に向けた障壁について記載すること。</a:t>
            </a:r>
            <a:endParaRPr kumimoji="1" lang="en-US" altLang="ja-JP" sz="1400" dirty="0" smtClean="0"/>
          </a:p>
          <a:p>
            <a:pPr lvl="1" algn="l" eaLnBrk="1" hangingPunct="1">
              <a:spcBef>
                <a:spcPct val="30000"/>
              </a:spcBef>
              <a:buFont typeface="Arial" charset="0"/>
              <a:buChar char="•"/>
              <a:defRPr/>
            </a:pPr>
            <a:r>
              <a:rPr kumimoji="1" lang="ja-JP" altLang="en-US" sz="1400" dirty="0" smtClean="0"/>
              <a:t>関係団体との利害調整やリソースの確保など、考えられる障壁を記載すること。</a:t>
            </a:r>
            <a:endParaRPr kumimoji="1" lang="en-US" altLang="ja-JP" sz="1400" dirty="0" smtClean="0"/>
          </a:p>
        </p:txBody>
      </p:sp>
      <p:sp>
        <p:nvSpPr>
          <p:cNvPr id="6"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８．本年度の事業内容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3317" name="Rectangle 5"/>
          <p:cNvSpPr>
            <a:spLocks noChangeArrowheads="1"/>
          </p:cNvSpPr>
          <p:nvPr/>
        </p:nvSpPr>
        <p:spPr bwMode="auto">
          <a:xfrm>
            <a:off x="128588" y="908721"/>
            <a:ext cx="9648825" cy="5328568"/>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anose="05000000000000000000" pitchFamily="2" charset="2"/>
              <a:buChar char="ü"/>
              <a:defRPr/>
            </a:pPr>
            <a:r>
              <a:rPr lang="ja-JP" altLang="en-US" sz="1400" dirty="0" smtClean="0">
                <a:latin typeface="+mj-ea"/>
                <a:ea typeface="ＭＳ Ｐゴシック" pitchFamily="50" charset="-128"/>
              </a:rPr>
              <a:t>本年度</a:t>
            </a:r>
            <a:r>
              <a:rPr lang="ja-JP" altLang="en-US" sz="1400" dirty="0">
                <a:latin typeface="+mj-ea"/>
                <a:ea typeface="ＭＳ Ｐゴシック" pitchFamily="50" charset="-128"/>
              </a:rPr>
              <a:t>の目標達成に向けて取り組むこととタスクの詳細</a:t>
            </a:r>
          </a:p>
          <a:p>
            <a:pPr algn="l" eaLnBrk="1" hangingPunct="1">
              <a:spcBef>
                <a:spcPct val="30000"/>
              </a:spcBef>
              <a:buFont typeface="Wingdings" panose="05000000000000000000" pitchFamily="2" charset="2"/>
              <a:buChar char="ü"/>
              <a:defRPr/>
            </a:pPr>
            <a:r>
              <a:rPr lang="ja-JP" altLang="en-US" sz="1400" dirty="0" smtClean="0">
                <a:latin typeface="+mj-ea"/>
                <a:ea typeface="ＭＳ Ｐゴシック" pitchFamily="50" charset="-128"/>
              </a:rPr>
              <a:t>対象</a:t>
            </a:r>
            <a:r>
              <a:rPr lang="ja-JP" altLang="en-US" sz="1400" dirty="0">
                <a:latin typeface="+mj-ea"/>
                <a:ea typeface="ＭＳ Ｐゴシック" pitchFamily="50" charset="-128"/>
              </a:rPr>
              <a:t>フィールド、提供サービス、対象者、</a:t>
            </a:r>
            <a:r>
              <a:rPr lang="ja-JP" altLang="en-US" sz="1400" dirty="0" smtClean="0">
                <a:latin typeface="+mj-ea"/>
                <a:ea typeface="ＭＳ Ｐゴシック" pitchFamily="50" charset="-128"/>
              </a:rPr>
              <a:t>対象者数など</a:t>
            </a:r>
            <a:endParaRPr kumimoji="1" lang="en-US" altLang="ja-JP" sz="1400" dirty="0" smtClean="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extLst>
      <p:ext uri="{BB962C8B-B14F-4D97-AF65-F5344CB8AC3E}">
        <p14:creationId xmlns:p14="http://schemas.microsoft.com/office/powerpoint/2010/main" val="3496833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９．実施スケジュール</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4341" name="Rectangle 5"/>
          <p:cNvSpPr>
            <a:spLocks noChangeArrowheads="1"/>
          </p:cNvSpPr>
          <p:nvPr/>
        </p:nvSpPr>
        <p:spPr bwMode="auto">
          <a:xfrm>
            <a:off x="128588" y="908721"/>
            <a:ext cx="9648825" cy="568893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smtClean="0"/>
              <a:t>本事業の</a:t>
            </a:r>
            <a:r>
              <a:rPr kumimoji="1" lang="ja-JP" altLang="en-US" sz="1400" dirty="0"/>
              <a:t>開始</a:t>
            </a:r>
            <a:r>
              <a:rPr kumimoji="1" lang="ja-JP" altLang="en-US" sz="1400" dirty="0" smtClean="0"/>
              <a:t>（</a:t>
            </a:r>
            <a:r>
              <a:rPr kumimoji="1" lang="en-US" altLang="ja-JP" sz="1400" dirty="0" smtClean="0"/>
              <a:t>8</a:t>
            </a:r>
            <a:r>
              <a:rPr kumimoji="1" lang="ja-JP" altLang="en-US" sz="1400" dirty="0" smtClean="0"/>
              <a:t>月）</a:t>
            </a:r>
            <a:r>
              <a:rPr kumimoji="1" lang="ja-JP" altLang="en-US" sz="1400" dirty="0"/>
              <a:t>から終了（</a:t>
            </a:r>
            <a:r>
              <a:rPr kumimoji="1" lang="ja-JP" altLang="en-US" sz="1400" dirty="0" smtClean="0"/>
              <a:t>平成３０年</a:t>
            </a:r>
            <a:r>
              <a:rPr kumimoji="1" lang="en-US" altLang="ja-JP" sz="1400" dirty="0" smtClean="0"/>
              <a:t>3</a:t>
            </a:r>
            <a:r>
              <a:rPr kumimoji="1" lang="ja-JP" altLang="en-US" sz="1400" dirty="0" smtClean="0"/>
              <a:t>月）</a:t>
            </a:r>
            <a:r>
              <a:rPr kumimoji="1" lang="ja-JP" altLang="en-US" sz="1400" dirty="0"/>
              <a:t>までのスケジュールを記載すること。</a:t>
            </a:r>
          </a:p>
          <a:p>
            <a:pPr marL="742950" lvl="1" indent="-285750" algn="l" eaLnBrk="1" hangingPunct="1">
              <a:spcBef>
                <a:spcPct val="30000"/>
              </a:spcBef>
              <a:buFont typeface="Arial" charset="0"/>
              <a:buChar char="•"/>
              <a:defRPr/>
            </a:pPr>
            <a:r>
              <a:rPr kumimoji="1" lang="ja-JP" altLang="en-US" sz="1400" dirty="0" smtClean="0"/>
              <a:t>目標達成に向けて取り組むタスクと担当する団体について記載すること（</a:t>
            </a:r>
            <a:r>
              <a:rPr kumimoji="1" lang="ja-JP" altLang="en-US" sz="1400" dirty="0"/>
              <a:t>代表団体、参加団体、もしくは外注する場合は「外注先」と記載</a:t>
            </a:r>
            <a:r>
              <a:rPr kumimoji="1" lang="ja-JP" altLang="en-US" sz="1400" dirty="0" smtClean="0"/>
              <a:t>）。</a:t>
            </a:r>
            <a:endParaRPr kumimoji="1" lang="en-US" altLang="ja-JP" sz="1400" dirty="0"/>
          </a:p>
          <a:p>
            <a:pPr marL="742950" lvl="1" indent="-285750" algn="l" eaLnBrk="1" hangingPunct="1">
              <a:spcBef>
                <a:spcPct val="30000"/>
              </a:spcBef>
              <a:buFont typeface="Arial" charset="0"/>
              <a:buChar char="•"/>
              <a:defRPr/>
            </a:pPr>
            <a:r>
              <a:rPr kumimoji="1" lang="ja-JP" altLang="en-US" sz="1400" dirty="0"/>
              <a:t>事業を効率的に進めるためのスケジュール上の創意工夫等がある場合は示すこと</a:t>
            </a:r>
            <a:r>
              <a:rPr kumimoji="1" lang="ja-JP" altLang="en-US" sz="1400" dirty="0" smtClean="0"/>
              <a:t>。</a:t>
            </a:r>
            <a:endParaRPr kumimoji="1" lang="ja-JP" altLang="en-US" sz="1400" dirty="0"/>
          </a:p>
        </p:txBody>
      </p:sp>
      <p:sp>
        <p:nvSpPr>
          <p:cNvPr id="15366" name="Rectangle 9"/>
          <p:cNvSpPr>
            <a:spLocks noChangeArrowheads="1"/>
          </p:cNvSpPr>
          <p:nvPr/>
        </p:nvSpPr>
        <p:spPr bwMode="auto">
          <a:xfrm>
            <a:off x="474663" y="3068638"/>
            <a:ext cx="1511300" cy="358775"/>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pic>
        <p:nvPicPr>
          <p:cNvPr id="15367" name="Picture 9"/>
          <p:cNvPicPr>
            <a:picLocks noChangeAspect="1" noChangeArrowheads="1"/>
          </p:cNvPicPr>
          <p:nvPr/>
        </p:nvPicPr>
        <p:blipFill rotWithShape="1">
          <a:blip r:embed="rId3">
            <a:extLst>
              <a:ext uri="{28A0092B-C50C-407E-A947-70E740481C1C}">
                <a14:useLocalDpi xmlns:a14="http://schemas.microsoft.com/office/drawing/2010/main" val="0"/>
              </a:ext>
            </a:extLst>
          </a:blip>
          <a:srcRect l="21989"/>
          <a:stretch/>
        </p:blipFill>
        <p:spPr bwMode="auto">
          <a:xfrm>
            <a:off x="2049400" y="3500438"/>
            <a:ext cx="6943849" cy="30241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9"/>
          <p:cNvPicPr>
            <a:picLocks noChangeAspect="1" noChangeArrowheads="1"/>
          </p:cNvPicPr>
          <p:nvPr/>
        </p:nvPicPr>
        <p:blipFill rotWithShape="1">
          <a:blip r:embed="rId3">
            <a:extLst>
              <a:ext uri="{28A0092B-C50C-407E-A947-70E740481C1C}">
                <a14:useLocalDpi xmlns:a14="http://schemas.microsoft.com/office/drawing/2010/main" val="0"/>
              </a:ext>
            </a:extLst>
          </a:blip>
          <a:srcRect l="1" r="86423"/>
          <a:stretch/>
        </p:blipFill>
        <p:spPr bwMode="auto">
          <a:xfrm>
            <a:off x="847750" y="3500438"/>
            <a:ext cx="1209232" cy="30241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１０．実施体制・役割</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5365" name="Rectangle 71"/>
          <p:cNvSpPr>
            <a:spLocks noChangeArrowheads="1"/>
          </p:cNvSpPr>
          <p:nvPr/>
        </p:nvSpPr>
        <p:spPr bwMode="auto">
          <a:xfrm>
            <a:off x="128588" y="980729"/>
            <a:ext cx="9648825" cy="561851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smtClean="0"/>
              <a:t>予定</a:t>
            </a:r>
            <a:r>
              <a:rPr kumimoji="1" lang="ja-JP" altLang="en-US" sz="1400" dirty="0"/>
              <a:t>している全ての団体を記載するとともに、コンソーシアム内の役割・体制を記載すること。また、連携する地域版協議会及び地方経済産業局とコンソーシアムの関係性を記載すること。</a:t>
            </a:r>
          </a:p>
          <a:p>
            <a:pPr marL="387350" indent="-285750" algn="l" eaLnBrk="1" hangingPunct="1">
              <a:spcBef>
                <a:spcPct val="30000"/>
              </a:spcBef>
              <a:buFont typeface="Wingdings" panose="05000000000000000000" pitchFamily="2" charset="2"/>
              <a:buChar char="ü"/>
              <a:defRPr/>
            </a:pPr>
            <a:r>
              <a:rPr kumimoji="1" lang="ja-JP" altLang="en-US" sz="1400" dirty="0"/>
              <a:t>代表団体（申請団体）におけるプロジェクト内の役割・体制を記載すること。</a:t>
            </a:r>
          </a:p>
          <a:p>
            <a:pPr marL="742950" lvl="1" indent="-285750" algn="l" eaLnBrk="1" hangingPunct="1">
              <a:spcBef>
                <a:spcPct val="30000"/>
              </a:spcBef>
              <a:buFont typeface="Arial" charset="0"/>
              <a:buChar char="•"/>
              <a:defRPr/>
            </a:pPr>
            <a:r>
              <a:rPr kumimoji="1" lang="ja-JP" altLang="en-US" sz="1400" dirty="0"/>
              <a:t>事業計画の立案、事業実施における全体把握・管理を中心的に担う人員については、保有するノウハウ・能力等について</a:t>
            </a:r>
            <a:r>
              <a:rPr lang="ja-JP" altLang="en-US" sz="1400" dirty="0">
                <a:latin typeface="HGPｺﾞｼｯｸM" pitchFamily="50" charset="-128"/>
              </a:rPr>
              <a:t>記載し事業全体を問題なく推進できることを説明する</a:t>
            </a:r>
            <a:r>
              <a:rPr lang="ja-JP" altLang="en-US" sz="1400" dirty="0" smtClean="0">
                <a:latin typeface="HGPｺﾞｼｯｸM" pitchFamily="50" charset="-128"/>
              </a:rPr>
              <a:t>こと。</a:t>
            </a:r>
            <a:endParaRPr kumimoji="1" lang="ja-JP" altLang="en-US" sz="1400" dirty="0"/>
          </a:p>
          <a:p>
            <a:pPr lvl="1" algn="l" eaLnBrk="1" hangingPunct="1">
              <a:spcBef>
                <a:spcPct val="30000"/>
              </a:spcBef>
              <a:buFontTx/>
              <a:buChar char="•"/>
              <a:defRPr/>
            </a:pPr>
            <a:endParaRPr kumimoji="1" lang="ja-JP" altLang="en-US" sz="1400" dirty="0" smtClean="0"/>
          </a:p>
        </p:txBody>
      </p:sp>
      <p:graphicFrame>
        <p:nvGraphicFramePr>
          <p:cNvPr id="81992" name="Group 72"/>
          <p:cNvGraphicFramePr>
            <a:graphicFrameLocks noGrp="1"/>
          </p:cNvGraphicFramePr>
          <p:nvPr/>
        </p:nvGraphicFramePr>
        <p:xfrm>
          <a:off x="703263" y="4854575"/>
          <a:ext cx="3384550" cy="1600200"/>
        </p:xfrm>
        <a:graphic>
          <a:graphicData uri="http://schemas.openxmlformats.org/drawingml/2006/table">
            <a:tbl>
              <a:tblPr/>
              <a:tblGrid>
                <a:gridCol w="647700"/>
                <a:gridCol w="647700"/>
                <a:gridCol w="936625"/>
                <a:gridCol w="1152525"/>
              </a:tblGrid>
              <a:tr h="188429">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関係事業者（例）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従事予定者数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代表団体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endParaRPr kumimoji="0" lang="ja-JP" altLang="en-US" sz="9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31" name="AutoShape 29"/>
          <p:cNvSpPr>
            <a:spLocks noChangeArrowheads="1"/>
          </p:cNvSpPr>
          <p:nvPr/>
        </p:nvSpPr>
        <p:spPr bwMode="auto">
          <a:xfrm>
            <a:off x="992188" y="4030663"/>
            <a:ext cx="935037"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2" name="AutoShape 30"/>
          <p:cNvSpPr>
            <a:spLocks noChangeArrowheads="1"/>
          </p:cNvSpPr>
          <p:nvPr/>
        </p:nvSpPr>
        <p:spPr bwMode="auto">
          <a:xfrm>
            <a:off x="2089150" y="4029075"/>
            <a:ext cx="935038"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3" name="AutoShape 31"/>
          <p:cNvSpPr>
            <a:spLocks noChangeArrowheads="1"/>
          </p:cNvSpPr>
          <p:nvPr/>
        </p:nvSpPr>
        <p:spPr bwMode="auto">
          <a:xfrm>
            <a:off x="3151188" y="4029075"/>
            <a:ext cx="935037"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cxnSp>
        <p:nvCxnSpPr>
          <p:cNvPr id="16434" name="AutoShape 32"/>
          <p:cNvCxnSpPr>
            <a:cxnSpLocks noChangeShapeType="1"/>
            <a:stCxn id="16489" idx="2"/>
            <a:endCxn id="16431" idx="0"/>
          </p:cNvCxnSpPr>
          <p:nvPr/>
        </p:nvCxnSpPr>
        <p:spPr bwMode="auto">
          <a:xfrm rot="5400000">
            <a:off x="1905794" y="3380581"/>
            <a:ext cx="204788" cy="109537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35" name="AutoShape 33"/>
          <p:cNvCxnSpPr>
            <a:cxnSpLocks noChangeShapeType="1"/>
            <a:stCxn id="16489" idx="2"/>
            <a:endCxn id="16432" idx="0"/>
          </p:cNvCxnSpPr>
          <p:nvPr/>
        </p:nvCxnSpPr>
        <p:spPr bwMode="auto">
          <a:xfrm>
            <a:off x="2555875" y="3825875"/>
            <a:ext cx="1588" cy="2032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36" name="AutoShape 34"/>
          <p:cNvCxnSpPr>
            <a:cxnSpLocks noChangeShapeType="1"/>
            <a:stCxn id="16489" idx="2"/>
            <a:endCxn id="16433" idx="0"/>
          </p:cNvCxnSpPr>
          <p:nvPr/>
        </p:nvCxnSpPr>
        <p:spPr bwMode="auto">
          <a:xfrm rot="16200000" flipH="1">
            <a:off x="2986088" y="3395662"/>
            <a:ext cx="203200" cy="10636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37" name="AutoShape 35"/>
          <p:cNvSpPr>
            <a:spLocks noChangeArrowheads="1"/>
          </p:cNvSpPr>
          <p:nvPr/>
        </p:nvSpPr>
        <p:spPr bwMode="auto">
          <a:xfrm>
            <a:off x="2557463" y="4457700"/>
            <a:ext cx="146367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（調整中）</a:t>
            </a:r>
          </a:p>
        </p:txBody>
      </p:sp>
      <p:sp>
        <p:nvSpPr>
          <p:cNvPr id="16438" name="Rectangle 40"/>
          <p:cNvSpPr>
            <a:spLocks noChangeArrowheads="1"/>
          </p:cNvSpPr>
          <p:nvPr/>
        </p:nvSpPr>
        <p:spPr bwMode="auto">
          <a:xfrm>
            <a:off x="631825" y="3551238"/>
            <a:ext cx="3744913" cy="8143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sp>
        <p:nvSpPr>
          <p:cNvPr id="16439" name="Text Box 41"/>
          <p:cNvSpPr txBox="1">
            <a:spLocks noChangeArrowheads="1"/>
          </p:cNvSpPr>
          <p:nvPr/>
        </p:nvSpPr>
        <p:spPr bwMode="auto">
          <a:xfrm>
            <a:off x="3295650" y="3408363"/>
            <a:ext cx="1073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HG丸ｺﾞｼｯｸM-PRO" panose="020F0600000000000000" pitchFamily="50" charset="-128"/>
                <a:ea typeface="HG丸ｺﾞｼｯｸM-PRO" panose="020F0600000000000000" pitchFamily="50" charset="-128"/>
              </a:rPr>
              <a:t>コンソーシアム</a:t>
            </a:r>
          </a:p>
        </p:txBody>
      </p:sp>
      <p:sp>
        <p:nvSpPr>
          <p:cNvPr id="16440" name="AutoShape 42"/>
          <p:cNvSpPr>
            <a:spLocks noChangeArrowheads="1"/>
          </p:cNvSpPr>
          <p:nvPr/>
        </p:nvSpPr>
        <p:spPr bwMode="auto">
          <a:xfrm>
            <a:off x="1033463" y="4457700"/>
            <a:ext cx="147002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地域版協議会</a:t>
            </a:r>
          </a:p>
          <a:p>
            <a:pPr eaLnBrk="1" hangingPunct="1"/>
            <a:r>
              <a:rPr lang="ja-JP" altLang="en-US"/>
              <a:t>（調整済み）</a:t>
            </a:r>
          </a:p>
        </p:txBody>
      </p:sp>
      <p:sp>
        <p:nvSpPr>
          <p:cNvPr id="16441" name="AutoShape 10"/>
          <p:cNvSpPr>
            <a:spLocks noChangeArrowheads="1"/>
          </p:cNvSpPr>
          <p:nvPr/>
        </p:nvSpPr>
        <p:spPr bwMode="auto">
          <a:xfrm>
            <a:off x="837406" y="2480867"/>
            <a:ext cx="4248150"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a:t>・以下に示した形式（図・表）で記載すること。</a:t>
            </a:r>
          </a:p>
          <a:p>
            <a:pPr algn="l" eaLnBrk="1" hangingPunct="1"/>
            <a:r>
              <a:rPr lang="ja-JP" altLang="en-US" sz="1200"/>
              <a:t>・協力団体については、提案時点での協業確度を記載すること。</a:t>
            </a:r>
          </a:p>
          <a:p>
            <a:pPr algn="l" eaLnBrk="1" hangingPunct="1"/>
            <a:r>
              <a:rPr lang="ja-JP" altLang="en-US" sz="1200"/>
              <a:t>　（調整済み、調整中、今後調整予定など）</a:t>
            </a:r>
            <a:endParaRPr lang="ja-JP" altLang="ja-JP" sz="1200"/>
          </a:p>
        </p:txBody>
      </p:sp>
      <p:sp>
        <p:nvSpPr>
          <p:cNvPr id="16442" name="Rectangle 124"/>
          <p:cNvSpPr>
            <a:spLocks noChangeArrowheads="1"/>
          </p:cNvSpPr>
          <p:nvPr/>
        </p:nvSpPr>
        <p:spPr bwMode="auto">
          <a:xfrm>
            <a:off x="6537325" y="3635375"/>
            <a:ext cx="158273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プロジェクトリーダー</a:t>
            </a:r>
          </a:p>
        </p:txBody>
      </p:sp>
      <p:sp>
        <p:nvSpPr>
          <p:cNvPr id="16443" name="Rectangle 125"/>
          <p:cNvSpPr>
            <a:spLocks noChangeArrowheads="1"/>
          </p:cNvSpPr>
          <p:nvPr/>
        </p:nvSpPr>
        <p:spPr bwMode="auto">
          <a:xfrm>
            <a:off x="5678488"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4" name="Rectangle 126"/>
          <p:cNvSpPr>
            <a:spLocks noChangeArrowheads="1"/>
          </p:cNvSpPr>
          <p:nvPr/>
        </p:nvSpPr>
        <p:spPr bwMode="auto">
          <a:xfrm>
            <a:off x="6831013"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5" name="Rectangle 127"/>
          <p:cNvSpPr>
            <a:spLocks noChangeArrowheads="1"/>
          </p:cNvSpPr>
          <p:nvPr/>
        </p:nvSpPr>
        <p:spPr bwMode="auto">
          <a:xfrm>
            <a:off x="7981950" y="4457700"/>
            <a:ext cx="1008063"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6" name="Rectangle 128"/>
          <p:cNvSpPr>
            <a:spLocks noChangeArrowheads="1"/>
          </p:cNvSpPr>
          <p:nvPr/>
        </p:nvSpPr>
        <p:spPr bwMode="auto">
          <a:xfrm>
            <a:off x="8120063" y="40005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会計担当</a:t>
            </a:r>
          </a:p>
        </p:txBody>
      </p:sp>
      <p:sp>
        <p:nvSpPr>
          <p:cNvPr id="16447" name="Rectangle 129"/>
          <p:cNvSpPr>
            <a:spLocks noChangeArrowheads="1"/>
          </p:cNvSpPr>
          <p:nvPr/>
        </p:nvSpPr>
        <p:spPr bwMode="auto">
          <a:xfrm>
            <a:off x="5311775" y="4000500"/>
            <a:ext cx="129698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再委託先管理担当</a:t>
            </a:r>
          </a:p>
        </p:txBody>
      </p:sp>
      <p:cxnSp>
        <p:nvCxnSpPr>
          <p:cNvPr id="16448" name="AutoShape 130"/>
          <p:cNvCxnSpPr>
            <a:cxnSpLocks noChangeShapeType="1"/>
            <a:stCxn id="16442" idx="2"/>
            <a:endCxn id="16447" idx="0"/>
          </p:cNvCxnSpPr>
          <p:nvPr/>
        </p:nvCxnSpPr>
        <p:spPr bwMode="auto">
          <a:xfrm rot="5400000">
            <a:off x="6543676" y="3214687"/>
            <a:ext cx="203200" cy="13684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49" name="AutoShape 131"/>
          <p:cNvCxnSpPr>
            <a:cxnSpLocks noChangeShapeType="1"/>
            <a:stCxn id="16442" idx="2"/>
            <a:endCxn id="16446" idx="0"/>
          </p:cNvCxnSpPr>
          <p:nvPr/>
        </p:nvCxnSpPr>
        <p:spPr bwMode="auto">
          <a:xfrm rot="16200000" flipH="1">
            <a:off x="7875588" y="3251200"/>
            <a:ext cx="203200" cy="1295400"/>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0" name="AutoShape 132"/>
          <p:cNvCxnSpPr>
            <a:cxnSpLocks noChangeShapeType="1"/>
            <a:stCxn id="16442" idx="2"/>
            <a:endCxn id="16444" idx="0"/>
          </p:cNvCxnSpPr>
          <p:nvPr/>
        </p:nvCxnSpPr>
        <p:spPr bwMode="auto">
          <a:xfrm>
            <a:off x="7329488" y="3797300"/>
            <a:ext cx="4762" cy="6604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51" name="AutoShape 133"/>
          <p:cNvCxnSpPr>
            <a:cxnSpLocks noChangeShapeType="1"/>
            <a:stCxn id="16443" idx="0"/>
            <a:endCxn id="16445" idx="0"/>
          </p:cNvCxnSpPr>
          <p:nvPr/>
        </p:nvCxnSpPr>
        <p:spPr bwMode="auto">
          <a:xfrm rot="5400000" flipH="1" flipV="1">
            <a:off x="7333457" y="3305968"/>
            <a:ext cx="12700" cy="2303463"/>
          </a:xfrm>
          <a:prstGeom prst="bentConnector3">
            <a:avLst>
              <a:gd name="adj1" fmla="val 180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2" name="AutoShape 32"/>
          <p:cNvCxnSpPr>
            <a:cxnSpLocks noChangeShapeType="1"/>
            <a:stCxn id="16489" idx="1"/>
            <a:endCxn id="16440" idx="1"/>
          </p:cNvCxnSpPr>
          <p:nvPr/>
        </p:nvCxnSpPr>
        <p:spPr bwMode="auto">
          <a:xfrm rot="10800000" flipV="1">
            <a:off x="1033463" y="3724275"/>
            <a:ext cx="909637" cy="866775"/>
          </a:xfrm>
          <a:prstGeom prst="bentConnector3">
            <a:avLst>
              <a:gd name="adj1" fmla="val 12513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pSp>
        <p:nvGrpSpPr>
          <p:cNvPr id="16453" name="Group 135"/>
          <p:cNvGrpSpPr>
            <a:grpSpLocks/>
          </p:cNvGrpSpPr>
          <p:nvPr/>
        </p:nvGrpSpPr>
        <p:grpSpPr bwMode="auto">
          <a:xfrm>
            <a:off x="774700" y="3335338"/>
            <a:ext cx="936625" cy="201612"/>
            <a:chOff x="307" y="1434"/>
            <a:chExt cx="590" cy="227"/>
          </a:xfrm>
        </p:grpSpPr>
        <p:sp>
          <p:nvSpPr>
            <p:cNvPr id="16498" name="Rectangle 6"/>
            <p:cNvSpPr>
              <a:spLocks noChangeArrowheads="1"/>
            </p:cNvSpPr>
            <p:nvPr/>
          </p:nvSpPr>
          <p:spPr bwMode="auto">
            <a:xfrm>
              <a:off x="307" y="1435"/>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9" name="Rectangle 130"/>
            <p:cNvSpPr>
              <a:spLocks noChangeArrowheads="1"/>
            </p:cNvSpPr>
            <p:nvPr/>
          </p:nvSpPr>
          <p:spPr bwMode="auto">
            <a:xfrm>
              <a:off x="307" y="1434"/>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graphicFrame>
        <p:nvGraphicFramePr>
          <p:cNvPr id="82058" name="Group 138"/>
          <p:cNvGraphicFramePr>
            <a:graphicFrameLocks noGrp="1"/>
          </p:cNvGraphicFramePr>
          <p:nvPr/>
        </p:nvGraphicFramePr>
        <p:xfrm>
          <a:off x="5457825" y="4854575"/>
          <a:ext cx="3527425" cy="1600200"/>
        </p:xfrm>
        <a:graphic>
          <a:graphicData uri="http://schemas.openxmlformats.org/drawingml/2006/table">
            <a:tbl>
              <a:tblPr/>
              <a:tblGrid>
                <a:gridCol w="1157288"/>
                <a:gridCol w="1157287"/>
                <a:gridCol w="1212850"/>
              </a:tblGrid>
              <a:tr h="188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担当者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作業内容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プロジェクトリーダー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サブリーダー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会計経理担当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88" name="Rectangle 172"/>
          <p:cNvSpPr>
            <a:spLocks noChangeArrowheads="1"/>
          </p:cNvSpPr>
          <p:nvPr/>
        </p:nvSpPr>
        <p:spPr bwMode="auto">
          <a:xfrm>
            <a:off x="6824663" y="4000500"/>
            <a:ext cx="936625"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サブリーダー</a:t>
            </a:r>
          </a:p>
        </p:txBody>
      </p:sp>
      <p:sp>
        <p:nvSpPr>
          <p:cNvPr id="16489" name="AutoShape 28"/>
          <p:cNvSpPr>
            <a:spLocks noChangeArrowheads="1"/>
          </p:cNvSpPr>
          <p:nvPr/>
        </p:nvSpPr>
        <p:spPr bwMode="auto">
          <a:xfrm>
            <a:off x="1943100" y="3624263"/>
            <a:ext cx="1225550"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a:p>
            <a:pPr eaLnBrk="1" hangingPunct="1"/>
            <a:r>
              <a:rPr lang="ja-JP" altLang="en-US"/>
              <a:t>代表団体：</a:t>
            </a:r>
            <a:r>
              <a:rPr lang="en-US" altLang="ja-JP"/>
              <a:t>○○</a:t>
            </a:r>
          </a:p>
          <a:p>
            <a:pPr eaLnBrk="1" hangingPunct="1"/>
            <a:endParaRPr lang="ja-JP" altLang="en-US"/>
          </a:p>
        </p:txBody>
      </p:sp>
      <p:cxnSp>
        <p:nvCxnSpPr>
          <p:cNvPr id="16490" name="AutoShape 32"/>
          <p:cNvCxnSpPr>
            <a:cxnSpLocks noChangeShapeType="1"/>
            <a:stCxn id="16489" idx="3"/>
          </p:cNvCxnSpPr>
          <p:nvPr/>
        </p:nvCxnSpPr>
        <p:spPr bwMode="auto">
          <a:xfrm>
            <a:off x="3168650" y="3725863"/>
            <a:ext cx="852488" cy="865187"/>
          </a:xfrm>
          <a:prstGeom prst="bentConnector3">
            <a:avLst>
              <a:gd name="adj1" fmla="val 12681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91" name="Rectangle 40"/>
          <p:cNvSpPr>
            <a:spLocks noChangeArrowheads="1"/>
          </p:cNvSpPr>
          <p:nvPr/>
        </p:nvSpPr>
        <p:spPr bwMode="auto">
          <a:xfrm>
            <a:off x="5240338" y="3490913"/>
            <a:ext cx="3960812" cy="11699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grpSp>
        <p:nvGrpSpPr>
          <p:cNvPr id="16492" name="Group 176"/>
          <p:cNvGrpSpPr>
            <a:grpSpLocks/>
          </p:cNvGrpSpPr>
          <p:nvPr/>
        </p:nvGrpSpPr>
        <p:grpSpPr bwMode="auto">
          <a:xfrm>
            <a:off x="5311775" y="3346450"/>
            <a:ext cx="936625" cy="201613"/>
            <a:chOff x="2757" y="1706"/>
            <a:chExt cx="590" cy="227"/>
          </a:xfrm>
        </p:grpSpPr>
        <p:sp>
          <p:nvSpPr>
            <p:cNvPr id="16496" name="Rectangle 6"/>
            <p:cNvSpPr>
              <a:spLocks noChangeArrowheads="1"/>
            </p:cNvSpPr>
            <p:nvPr/>
          </p:nvSpPr>
          <p:spPr bwMode="auto">
            <a:xfrm>
              <a:off x="2757" y="1707"/>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7" name="Rectangle 130"/>
            <p:cNvSpPr>
              <a:spLocks noChangeArrowheads="1"/>
            </p:cNvSpPr>
            <p:nvPr/>
          </p:nvSpPr>
          <p:spPr bwMode="auto">
            <a:xfrm>
              <a:off x="2757" y="1706"/>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sp>
        <p:nvSpPr>
          <p:cNvPr id="16493" name="Text Box 41"/>
          <p:cNvSpPr txBox="1">
            <a:spLocks noChangeArrowheads="1"/>
          </p:cNvSpPr>
          <p:nvPr/>
        </p:nvSpPr>
        <p:spPr bwMode="auto">
          <a:xfrm>
            <a:off x="7618413" y="3346450"/>
            <a:ext cx="1454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HG丸ｺﾞｼｯｸM-PRO" panose="020F0600000000000000" pitchFamily="50" charset="-128"/>
                <a:ea typeface="HG丸ｺﾞｼｯｸM-PRO" panose="020F0600000000000000" pitchFamily="50" charset="-128"/>
              </a:rPr>
              <a:t>代表団体（申請団体）</a:t>
            </a:r>
          </a:p>
        </p:txBody>
      </p:sp>
      <p:sp>
        <p:nvSpPr>
          <p:cNvPr id="16494" name="AutoShape 10"/>
          <p:cNvSpPr>
            <a:spLocks noChangeArrowheads="1"/>
          </p:cNvSpPr>
          <p:nvPr/>
        </p:nvSpPr>
        <p:spPr bwMode="auto">
          <a:xfrm>
            <a:off x="5168900" y="2520950"/>
            <a:ext cx="4248150" cy="57308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a:t>単独事業者での応募にあたっては、単独事業者内での実施体制、人員の役割等を記載すること。</a:t>
            </a:r>
            <a:endParaRPr lang="ja-JP" altLang="ja-JP" sz="1200"/>
          </a:p>
        </p:txBody>
      </p:sp>
      <p:sp>
        <p:nvSpPr>
          <p:cNvPr id="16495" name="AutoShape 10"/>
          <p:cNvSpPr>
            <a:spLocks noChangeArrowheads="1"/>
          </p:cNvSpPr>
          <p:nvPr/>
        </p:nvSpPr>
        <p:spPr bwMode="auto">
          <a:xfrm>
            <a:off x="5085556" y="6150768"/>
            <a:ext cx="4270375" cy="57308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t>プロジェクトリーダー及びサブリーダーには、組織の長（会長、社長、事業部長等）ではなく、実際に本プロジェクトの運営推進に関わる人を任命すること。</a:t>
            </a:r>
            <a:endParaRPr lang="ja-JP" altLang="ja-JP" sz="1200" dirty="0"/>
          </a:p>
        </p:txBody>
      </p:sp>
      <p:sp>
        <p:nvSpPr>
          <p:cNvPr id="41"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１０．実施体制・役割</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7" name="Rectangle 5"/>
          <p:cNvSpPr>
            <a:spLocks noChangeArrowheads="1"/>
          </p:cNvSpPr>
          <p:nvPr/>
        </p:nvSpPr>
        <p:spPr bwMode="auto">
          <a:xfrm>
            <a:off x="128588" y="1700213"/>
            <a:ext cx="9648825" cy="5041900"/>
          </a:xfrm>
          <a:prstGeom prst="rect">
            <a:avLst/>
          </a:prstGeom>
          <a:no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r>
              <a:rPr kumimoji="1" lang="ja-JP" altLang="en-US" sz="1400" dirty="0" smtClean="0"/>
              <a:t>現状における地域版協議会の設置状況、地域での役割やこれまでの取組を記載すること。</a:t>
            </a:r>
            <a:endParaRPr kumimoji="1" lang="en-US" altLang="ja-JP" sz="1400" dirty="0" smtClean="0"/>
          </a:p>
          <a:p>
            <a:pPr marL="0" indent="0" algn="l" eaLnBrk="1" hangingPunct="1">
              <a:spcBef>
                <a:spcPct val="30000"/>
              </a:spcBef>
              <a:defRPr/>
            </a:pPr>
            <a:r>
              <a:rPr kumimoji="1" lang="ja-JP" altLang="en-US" sz="1400" dirty="0" smtClean="0"/>
              <a:t>　　　　</a:t>
            </a:r>
            <a:r>
              <a:rPr kumimoji="1" lang="ja-JP" altLang="en-US" sz="1400" b="1" dirty="0" smtClean="0"/>
              <a:t>・</a:t>
            </a:r>
            <a:r>
              <a:rPr kumimoji="1" lang="ja-JP" altLang="en-US" sz="1400" dirty="0" smtClean="0"/>
              <a:t>　設置時期、メンバー、事務局、会員数、会費等の概略について記載すること。</a:t>
            </a:r>
            <a:endParaRPr kumimoji="1" lang="en-US" altLang="ja-JP" sz="1400" dirty="0" smtClean="0"/>
          </a:p>
          <a:p>
            <a:pPr marL="0" indent="0" algn="l" eaLnBrk="1" hangingPunct="1">
              <a:spcBef>
                <a:spcPct val="30000"/>
              </a:spcBef>
              <a:defRPr/>
            </a:pPr>
            <a:r>
              <a:rPr kumimoji="1" lang="ja-JP" altLang="en-US" sz="1400" dirty="0" smtClean="0"/>
              <a:t>　　　　・　経済産業省ＨＰへの掲載の有無、各地方経済産業局との連携状況についても記載すること。</a:t>
            </a:r>
            <a:endParaRPr kumimoji="1" lang="en-US" altLang="ja-JP" sz="1400" dirty="0" smtClean="0"/>
          </a:p>
          <a:p>
            <a:pPr marL="0" indent="0" algn="l" eaLnBrk="1" hangingPunct="1">
              <a:spcBef>
                <a:spcPct val="30000"/>
              </a:spcBef>
              <a:defRPr/>
            </a:pPr>
            <a:r>
              <a:rPr kumimoji="1" lang="ja-JP" altLang="en-US" sz="1400" dirty="0" smtClean="0"/>
              <a:t>　　　　・　首長のコミットメントを得ている場合には、それがわかる書類添付等により明示的に記載して下さい。</a:t>
            </a:r>
            <a:endParaRPr kumimoji="1" lang="en-US" altLang="ja-JP" sz="1400" dirty="0" smtClean="0"/>
          </a:p>
          <a:p>
            <a:pPr marL="0" indent="0" algn="l" eaLnBrk="1" hangingPunct="1">
              <a:spcBef>
                <a:spcPct val="30000"/>
              </a:spcBef>
              <a:defRPr/>
            </a:pPr>
            <a:r>
              <a:rPr kumimoji="1" lang="ja-JP" altLang="en-US" sz="1400" dirty="0" smtClean="0"/>
              <a:t>　　　　・　協議会が現時点では設置されていないが年度（前期中が望ましい）に設置予定の場合、その準備会合等の開催状況　</a:t>
            </a:r>
            <a:endParaRPr kumimoji="1" lang="en-US" altLang="ja-JP" sz="1400" dirty="0" smtClean="0"/>
          </a:p>
          <a:p>
            <a:pPr marL="0" indent="0" algn="l" eaLnBrk="1" hangingPunct="1">
              <a:spcBef>
                <a:spcPct val="30000"/>
              </a:spcBef>
              <a:defRPr/>
            </a:pPr>
            <a:r>
              <a:rPr kumimoji="1" lang="ja-JP" altLang="en-US" sz="1400" dirty="0" smtClean="0"/>
              <a:t>　　　　　　等、開催までの準備熟度について記載して下さい。</a:t>
            </a:r>
            <a:endParaRPr kumimoji="1" lang="en-US" altLang="ja-JP" sz="1400" dirty="0" smtClean="0"/>
          </a:p>
          <a:p>
            <a:pPr algn="l" eaLnBrk="1" hangingPunct="1">
              <a:spcBef>
                <a:spcPct val="30000"/>
              </a:spcBef>
              <a:buFont typeface="Wingdings" pitchFamily="2" charset="2"/>
              <a:buChar char="ü"/>
              <a:defRPr/>
            </a:pPr>
            <a:r>
              <a:rPr kumimoji="1" lang="ja-JP" altLang="en-US" sz="1400" dirty="0" smtClean="0"/>
              <a:t>取組の内容としては、例えば以下のようなものが考えられる。</a:t>
            </a:r>
            <a:endParaRPr kumimoji="1" lang="en-US" altLang="ja-JP" sz="1400" dirty="0" smtClean="0"/>
          </a:p>
          <a:p>
            <a:pPr lvl="1" algn="l" eaLnBrk="1" hangingPunct="1">
              <a:spcBef>
                <a:spcPct val="30000"/>
              </a:spcBef>
              <a:buFont typeface="Arial" charset="0"/>
              <a:buChar char="•"/>
              <a:defRPr/>
            </a:pPr>
            <a:r>
              <a:rPr kumimoji="1" lang="ja-JP" altLang="en-US" sz="1400" dirty="0" smtClean="0"/>
              <a:t>協議会としての会議等開催状況、これまでに構築したヘルスケアビジネス創出基盤、セミナーやワークショップ等の開催状況、地域医師会をはじめとする各種医療専門団体等との連携状況、地方銀行等との資金的連携状況等</a:t>
            </a:r>
            <a:endParaRPr kumimoji="1" lang="en-US" altLang="ja-JP" sz="1400" dirty="0" smtClean="0"/>
          </a:p>
          <a:p>
            <a:pPr marL="457200" lvl="1" indent="0" algn="l" eaLnBrk="1" hangingPunct="1">
              <a:spcBef>
                <a:spcPct val="30000"/>
              </a:spcBef>
              <a:defRPr/>
            </a:pPr>
            <a:endParaRPr kumimoji="1" lang="en-US" altLang="ja-JP" sz="1400" dirty="0" smtClean="0">
              <a:solidFill>
                <a:srgbClr val="FF0000"/>
              </a:solidFill>
            </a:endParaRPr>
          </a:p>
          <a:p>
            <a:pPr marL="457200" lvl="1" indent="0" algn="l" eaLnBrk="1" hangingPunct="1">
              <a:spcBef>
                <a:spcPct val="30000"/>
              </a:spcBef>
              <a:defRPr/>
            </a:pPr>
            <a:endParaRPr kumimoji="1" lang="en-US" altLang="ja-JP" sz="800" dirty="0" smtClean="0"/>
          </a:p>
          <a:p>
            <a:pPr algn="l" eaLnBrk="1" hangingPunct="1">
              <a:spcBef>
                <a:spcPct val="30000"/>
              </a:spcBef>
              <a:buFont typeface="Wingdings" pitchFamily="2" charset="2"/>
              <a:buChar char="ü"/>
              <a:defRPr/>
            </a:pPr>
            <a:r>
              <a:rPr kumimoji="1" lang="ja-JP" altLang="en-US" sz="1400" dirty="0" smtClean="0"/>
              <a:t>地域版協議会による健康増進の取組等がある場合は、その取組についても記載すること。</a:t>
            </a:r>
            <a:endParaRPr kumimoji="1" lang="en-US" altLang="ja-JP" sz="1400" dirty="0" smtClean="0"/>
          </a:p>
          <a:p>
            <a:pPr lvl="1" algn="l" eaLnBrk="1" hangingPunct="1">
              <a:spcBef>
                <a:spcPct val="30000"/>
              </a:spcBef>
              <a:buFont typeface="Arial" charset="0"/>
              <a:buChar char="•"/>
              <a:defRPr/>
            </a:pPr>
            <a:r>
              <a:rPr kumimoji="1" lang="ja-JP" altLang="en-US" sz="1400" dirty="0" smtClean="0"/>
              <a:t>「健康宣言」等、協議会の理念として「健康」を示している場合には、その内容を記載すること。</a:t>
            </a:r>
            <a:endParaRPr kumimoji="1" lang="en-US" altLang="ja-JP" sz="1400" dirty="0" smtClean="0"/>
          </a:p>
          <a:p>
            <a:pPr lvl="1" algn="l" eaLnBrk="1" hangingPunct="1">
              <a:spcBef>
                <a:spcPct val="30000"/>
              </a:spcBef>
              <a:buFont typeface="Arial" charset="0"/>
              <a:buChar char="•"/>
              <a:defRPr/>
            </a:pPr>
            <a:r>
              <a:rPr kumimoji="1" lang="ja-JP" altLang="en-US" sz="1400" dirty="0" smtClean="0"/>
              <a:t>地域版協議会が主体となり単独で実施している取組について記載すること。</a:t>
            </a:r>
            <a:endParaRPr kumimoji="1" lang="en-US" altLang="ja-JP" sz="1400" dirty="0" smtClean="0"/>
          </a:p>
          <a:p>
            <a:pPr lvl="1" algn="l" eaLnBrk="1" hangingPunct="1">
              <a:spcBef>
                <a:spcPct val="30000"/>
              </a:spcBef>
              <a:buFont typeface="Arial" charset="0"/>
              <a:buChar char="•"/>
              <a:defRPr/>
            </a:pPr>
            <a:r>
              <a:rPr kumimoji="1" lang="ja-JP" altLang="en-US" sz="1400" dirty="0" smtClean="0"/>
              <a:t>保険者と連携した取組をしている場合は、その内容、保険者との役割分担を記載すること。</a:t>
            </a:r>
            <a:endParaRPr kumimoji="1" lang="en-US" altLang="ja-JP" sz="1400" dirty="0" smtClean="0"/>
          </a:p>
          <a:p>
            <a:pPr lvl="1" algn="l" eaLnBrk="1" hangingPunct="1">
              <a:spcBef>
                <a:spcPct val="30000"/>
              </a:spcBef>
              <a:buFont typeface="Arial" charset="0"/>
              <a:buChar char="•"/>
              <a:defRPr/>
            </a:pPr>
            <a:r>
              <a:rPr kumimoji="1" lang="ja-JP" altLang="en-US" sz="1400" dirty="0" smtClean="0"/>
              <a:t>取組において、外部事業者（保健指導・運動指導事業者等）を活用している場合には、その内容を記載すること。</a:t>
            </a:r>
            <a:endParaRPr kumimoji="1" lang="en-US" altLang="ja-JP" sz="1400" dirty="0" smtClean="0"/>
          </a:p>
          <a:p>
            <a:pPr algn="l" eaLnBrk="1" hangingPunct="1">
              <a:spcBef>
                <a:spcPct val="30000"/>
              </a:spcBef>
              <a:buFont typeface="Wingdings" pitchFamily="2" charset="2"/>
              <a:buChar char="ü"/>
              <a:defRPr/>
            </a:pPr>
            <a:r>
              <a:rPr kumimoji="1" lang="ja-JP" altLang="en-US" sz="1400" dirty="0" smtClean="0"/>
              <a:t>本事業がこれまでの取組の成果を踏まえている場合は、その連動性について記載すること。</a:t>
            </a:r>
            <a:endParaRPr kumimoji="1" lang="en-US" altLang="ja-JP" sz="1400" dirty="0" smtClean="0"/>
          </a:p>
        </p:txBody>
      </p:sp>
      <p:sp>
        <p:nvSpPr>
          <p:cNvPr id="8" name="AutoShape 10"/>
          <p:cNvSpPr>
            <a:spLocks noChangeArrowheads="1"/>
          </p:cNvSpPr>
          <p:nvPr/>
        </p:nvSpPr>
        <p:spPr bwMode="auto">
          <a:xfrm>
            <a:off x="1135782" y="4203366"/>
            <a:ext cx="8337748" cy="305754"/>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2" algn="l">
              <a:defRPr/>
            </a:pPr>
            <a:r>
              <a:rPr kumimoji="1" lang="ja-JP" altLang="en-US" sz="1200" dirty="0"/>
              <a:t>これまでの取組の内容がよく分かるよう、取組の成果に関する資料等を図表等を用いてわかりやすく説明して下さい。</a:t>
            </a:r>
            <a:endParaRPr lang="ja-JP" altLang="ja-JP" sz="1200" strike="dblStrike" dirty="0">
              <a:latin typeface="Arial" charset="0"/>
            </a:endParaRPr>
          </a:p>
        </p:txBody>
      </p:sp>
      <p:sp>
        <p:nvSpPr>
          <p:cNvPr id="9"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
        <p:nvSpPr>
          <p:cNvPr id="11" name="AutoShape 10"/>
          <p:cNvSpPr>
            <a:spLocks noChangeArrowheads="1"/>
          </p:cNvSpPr>
          <p:nvPr/>
        </p:nvSpPr>
        <p:spPr bwMode="auto">
          <a:xfrm>
            <a:off x="159107" y="955734"/>
            <a:ext cx="6962303"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kumimoji="1" lang="ja-JP" altLang="en-US" sz="1200" dirty="0"/>
              <a:t>地域版協議会と連携している場合は、地域版協議会の概要について記載する</a:t>
            </a:r>
            <a:r>
              <a:rPr kumimoji="1" lang="ja-JP" altLang="en-US" sz="1200" dirty="0" smtClean="0"/>
              <a:t>。</a:t>
            </a:r>
            <a:endParaRPr kumimoji="1" lang="ja-JP" altLang="en-US" sz="1200" dirty="0"/>
          </a:p>
        </p:txBody>
      </p:sp>
    </p:spTree>
    <p:extLst>
      <p:ext uri="{BB962C8B-B14F-4D97-AF65-F5344CB8AC3E}">
        <p14:creationId xmlns:p14="http://schemas.microsoft.com/office/powerpoint/2010/main" val="4138378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１１．事業費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1" name="Rectangle 5"/>
          <p:cNvSpPr>
            <a:spLocks noChangeArrowheads="1"/>
          </p:cNvSpPr>
          <p:nvPr/>
        </p:nvSpPr>
        <p:spPr bwMode="auto">
          <a:xfrm>
            <a:off x="128588" y="908720"/>
            <a:ext cx="9648825" cy="592705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事業費概算を、</a:t>
            </a:r>
            <a:r>
              <a:rPr lang="ja-JP" altLang="en-US" sz="1400" dirty="0" smtClean="0"/>
              <a:t>様式</a:t>
            </a:r>
            <a:r>
              <a:rPr lang="en-US" altLang="ja-JP" sz="1400" dirty="0" smtClean="0"/>
              <a:t>5</a:t>
            </a:r>
            <a:r>
              <a:rPr lang="ja-JP" altLang="en-US" sz="1400" dirty="0" smtClean="0"/>
              <a:t>：積算内訳を</a:t>
            </a:r>
            <a:r>
              <a:rPr lang="ja-JP" altLang="en-US" sz="1400" dirty="0"/>
              <a:t>基に、単位千円にて、下表内に直接記載すること。</a:t>
            </a:r>
            <a:endParaRPr kumimoji="1" lang="ja-JP" altLang="en-US" sz="1400" dirty="0"/>
          </a:p>
        </p:txBody>
      </p:sp>
      <p:graphicFrame>
        <p:nvGraphicFramePr>
          <p:cNvPr id="12" name="表 11"/>
          <p:cNvGraphicFramePr>
            <a:graphicFrameLocks noGrp="1"/>
          </p:cNvGraphicFramePr>
          <p:nvPr>
            <p:extLst>
              <p:ext uri="{D42A27DB-BD31-4B8C-83A1-F6EECF244321}">
                <p14:modId xmlns:p14="http://schemas.microsoft.com/office/powerpoint/2010/main" val="3754325664"/>
              </p:ext>
            </p:extLst>
          </p:nvPr>
        </p:nvGraphicFramePr>
        <p:xfrm>
          <a:off x="2719388" y="2128838"/>
          <a:ext cx="4321174" cy="4252268"/>
        </p:xfrm>
        <a:graphic>
          <a:graphicData uri="http://schemas.openxmlformats.org/drawingml/2006/table">
            <a:tbl>
              <a:tblPr firstRow="1" bandRow="1">
                <a:tableStyleId>{5C22544A-7EE6-4342-B048-85BDC9FD1C3A}</a:tableStyleId>
              </a:tblPr>
              <a:tblGrid>
                <a:gridCol w="1439366"/>
                <a:gridCol w="1430518"/>
                <a:gridCol w="1451290"/>
              </a:tblGrid>
              <a:tr h="251476">
                <a:tc gridSpan="2">
                  <a:txBody>
                    <a:bodyPr/>
                    <a:lstStyle/>
                    <a:p>
                      <a:pPr algn="ctr"/>
                      <a:r>
                        <a:rPr kumimoji="1" lang="ja-JP" altLang="en-US" sz="1000" dirty="0" smtClean="0">
                          <a:solidFill>
                            <a:schemeClr val="tx1"/>
                          </a:solidFill>
                        </a:rPr>
                        <a:t>経費項目</a:t>
                      </a:r>
                      <a:endParaRPr kumimoji="1" lang="ja-JP" altLang="en-US" sz="1000" dirty="0">
                        <a:solidFill>
                          <a:schemeClr val="tx1"/>
                        </a:solidFill>
                      </a:endParaRPr>
                    </a:p>
                  </a:txBody>
                  <a:tcPr marL="91455" marR="91455" marT="45723" marB="45723" anchor="ctr"/>
                </a:tc>
                <a:tc hMerge="1">
                  <a:txBody>
                    <a:bodyPr/>
                    <a:lstStyle/>
                    <a:p>
                      <a:endParaRPr kumimoji="1" lang="ja-JP" altLang="en-US" sz="1000" dirty="0">
                        <a:solidFill>
                          <a:schemeClr val="tx1"/>
                        </a:solidFill>
                      </a:endParaRPr>
                    </a:p>
                  </a:txBody>
                  <a:tcPr marL="91455" marR="91455" marT="45723" marB="45723"/>
                </a:tc>
                <a:tc>
                  <a:txBody>
                    <a:bodyPr/>
                    <a:lstStyle/>
                    <a:p>
                      <a:r>
                        <a:rPr kumimoji="1" lang="ja-JP" altLang="en-US" sz="1000" dirty="0" smtClean="0">
                          <a:solidFill>
                            <a:schemeClr val="tx1"/>
                          </a:solidFill>
                        </a:rPr>
                        <a:t>経費（単位：千円）</a:t>
                      </a:r>
                      <a:endParaRPr kumimoji="1" lang="ja-JP" altLang="en-US" sz="1000" dirty="0">
                        <a:solidFill>
                          <a:schemeClr val="tx1"/>
                        </a:solidFill>
                      </a:endParaRPr>
                    </a:p>
                  </a:txBody>
                  <a:tcPr marL="91455" marR="91455" marT="45723" marB="45723"/>
                </a:tc>
              </a:tr>
              <a:tr h="251476">
                <a:tc>
                  <a:txBody>
                    <a:bodyPr/>
                    <a:lstStyle/>
                    <a:p>
                      <a:r>
                        <a:rPr kumimoji="1" lang="ja-JP" altLang="en-US" sz="1000" dirty="0" smtClean="0"/>
                        <a:t>人件費</a:t>
                      </a:r>
                      <a:endParaRPr kumimoji="1" lang="ja-JP" altLang="en-US" sz="1000" dirty="0"/>
                    </a:p>
                  </a:txBody>
                  <a:tcPr marL="91455" marR="91455" marT="45723" marB="45723"/>
                </a:tc>
                <a:tc>
                  <a:txBody>
                    <a:bodyPr/>
                    <a:lstStyle/>
                    <a:p>
                      <a:r>
                        <a:rPr kumimoji="1" lang="ja-JP" altLang="en-US" sz="1000" dirty="0" smtClean="0"/>
                        <a:t>人件費</a:t>
                      </a:r>
                      <a:endParaRPr kumimoji="1" lang="ja-JP" altLang="en-US" sz="1000" dirty="0"/>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r>
                        <a:rPr kumimoji="1" lang="ja-JP" altLang="en-US" sz="1000" dirty="0" smtClean="0"/>
                        <a:t>事業費</a:t>
                      </a:r>
                      <a:endParaRPr kumimoji="1" lang="ja-JP" altLang="en-US" sz="1000" dirty="0"/>
                    </a:p>
                  </a:txBody>
                  <a:tcPr marL="91455" marR="91455" marT="45723" marB="45723"/>
                </a:tc>
                <a:tc>
                  <a:txBody>
                    <a:bodyPr/>
                    <a:lstStyle/>
                    <a:p>
                      <a:r>
                        <a:rPr kumimoji="1" lang="ja-JP" altLang="en-US" sz="1000" dirty="0" smtClean="0"/>
                        <a:t>旅費</a:t>
                      </a:r>
                      <a:endParaRPr kumimoji="1" lang="ja-JP" altLang="en-US" sz="1000" dirty="0"/>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endParaRPr kumimoji="1" lang="ja-JP" altLang="en-US" sz="1000"/>
                    </a:p>
                  </a:txBody>
                  <a:tcPr marL="91455" marR="91455" marT="45723" marB="45723"/>
                </a:tc>
                <a:tc>
                  <a:txBody>
                    <a:bodyPr/>
                    <a:lstStyle/>
                    <a:p>
                      <a:r>
                        <a:rPr kumimoji="1" lang="ja-JP" altLang="en-US" sz="1000" dirty="0" smtClean="0"/>
                        <a:t>会議費</a:t>
                      </a:r>
                      <a:endParaRPr kumimoji="1" lang="en-US" altLang="ja-JP" sz="1000" dirty="0" smtClean="0"/>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endParaRPr kumimoji="1" lang="ja-JP" altLang="en-US" sz="1000"/>
                    </a:p>
                  </a:txBody>
                  <a:tcPr marL="91455" marR="91455" marT="45723" marB="45723"/>
                </a:tc>
                <a:tc>
                  <a:txBody>
                    <a:bodyPr/>
                    <a:lstStyle/>
                    <a:p>
                      <a:r>
                        <a:rPr kumimoji="1" lang="ja-JP" altLang="en-US" sz="1000" dirty="0" smtClean="0"/>
                        <a:t>謝金</a:t>
                      </a:r>
                      <a:endParaRPr kumimoji="1" lang="ja-JP" altLang="en-US" sz="1000" dirty="0"/>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endParaRPr kumimoji="1" lang="ja-JP" altLang="en-US" sz="1000"/>
                    </a:p>
                  </a:txBody>
                  <a:tcPr marL="91455" marR="91455" marT="45723" marB="45723"/>
                </a:tc>
                <a:tc>
                  <a:txBody>
                    <a:bodyPr/>
                    <a:lstStyle/>
                    <a:p>
                      <a:r>
                        <a:rPr kumimoji="1" lang="ja-JP" altLang="en-US" sz="1000" dirty="0" smtClean="0"/>
                        <a:t>備品費・借料及び損料</a:t>
                      </a:r>
                      <a:endParaRPr kumimoji="1" lang="ja-JP" altLang="en-US" sz="1000" dirty="0"/>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endParaRPr kumimoji="1" lang="ja-JP" altLang="en-US" sz="1000" dirty="0"/>
                    </a:p>
                  </a:txBody>
                  <a:tcPr marL="91455" marR="91455" marT="45723" marB="45723"/>
                </a:tc>
                <a:tc>
                  <a:txBody>
                    <a:bodyPr/>
                    <a:lstStyle/>
                    <a:p>
                      <a:r>
                        <a:rPr kumimoji="1" lang="ja-JP" altLang="en-US" sz="1000" dirty="0" smtClean="0"/>
                        <a:t>消耗品費</a:t>
                      </a:r>
                      <a:endParaRPr kumimoji="1" lang="ja-JP" altLang="en-US" sz="1000" dirty="0"/>
                    </a:p>
                  </a:txBody>
                  <a:tcPr marL="91455" marR="91455" marT="45723" marB="45723"/>
                </a:tc>
                <a:tc>
                  <a:txBody>
                    <a:bodyPr/>
                    <a:lstStyle/>
                    <a:p>
                      <a:endParaRPr kumimoji="1" lang="ja-JP" altLang="en-US" sz="1000" dirty="0"/>
                    </a:p>
                  </a:txBody>
                  <a:tcPr marL="91455" marR="91455" marT="45723" marB="45723"/>
                </a:tc>
              </a:tr>
              <a:tr h="251476">
                <a:tc>
                  <a:txBody>
                    <a:bodyPr/>
                    <a:lstStyle/>
                    <a:p>
                      <a:endParaRPr kumimoji="1" lang="ja-JP" altLang="en-US" sz="1000" dirty="0"/>
                    </a:p>
                  </a:txBody>
                  <a:tcPr marL="91455" marR="91455" marT="45723" marB="45723"/>
                </a:tc>
                <a:tc>
                  <a:txBody>
                    <a:bodyPr/>
                    <a:lstStyle/>
                    <a:p>
                      <a:r>
                        <a:rPr kumimoji="1" lang="ja-JP" altLang="en-US" sz="1000" dirty="0" smtClean="0"/>
                        <a:t>外注費</a:t>
                      </a:r>
                      <a:endParaRPr kumimoji="1" lang="ja-JP" altLang="en-US" sz="1000" dirty="0"/>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endParaRPr kumimoji="1" lang="ja-JP" altLang="en-US" sz="1000"/>
                    </a:p>
                  </a:txBody>
                  <a:tcPr marL="91455" marR="91455" marT="45723" marB="45723"/>
                </a:tc>
                <a:tc>
                  <a:txBody>
                    <a:bodyPr/>
                    <a:lstStyle/>
                    <a:p>
                      <a:r>
                        <a:rPr kumimoji="1" lang="ja-JP" altLang="en-US" sz="1000" dirty="0" smtClean="0"/>
                        <a:t>印刷製本費</a:t>
                      </a:r>
                      <a:endParaRPr kumimoji="1" lang="ja-JP" altLang="en-US" sz="1000" dirty="0"/>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endParaRPr kumimoji="1" lang="ja-JP" altLang="en-US" sz="1000"/>
                    </a:p>
                  </a:txBody>
                  <a:tcPr marL="91455" marR="91455" marT="45723" marB="45723"/>
                </a:tc>
                <a:tc>
                  <a:txBody>
                    <a:bodyPr/>
                    <a:lstStyle/>
                    <a:p>
                      <a:r>
                        <a:rPr kumimoji="1" lang="zh-TW" altLang="en-US" sz="1000" dirty="0" smtClean="0"/>
                        <a:t>補助員人件費</a:t>
                      </a:r>
                      <a:endParaRPr kumimoji="1" lang="ja-JP" altLang="en-US" sz="1000" dirty="0"/>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endParaRPr kumimoji="1" lang="ja-JP" altLang="en-US" sz="1000"/>
                    </a:p>
                  </a:txBody>
                  <a:tcPr marL="91455" marR="91455" marT="45723" marB="45723"/>
                </a:tc>
                <a:tc>
                  <a:txBody>
                    <a:bodyPr/>
                    <a:lstStyle/>
                    <a:p>
                      <a:r>
                        <a:rPr kumimoji="1" lang="ja-JP" altLang="en-US" sz="1000" dirty="0" smtClean="0"/>
                        <a:t>その他諸経費</a:t>
                      </a:r>
                      <a:endParaRPr kumimoji="1" lang="ja-JP" altLang="en-US" sz="1000" dirty="0"/>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r>
                        <a:rPr kumimoji="1" lang="ja-JP" altLang="en-US" sz="1000" dirty="0" smtClean="0"/>
                        <a:t>（事業費計）</a:t>
                      </a:r>
                      <a:endParaRPr kumimoji="1" lang="ja-JP" altLang="en-US" sz="1000" dirty="0"/>
                    </a:p>
                  </a:txBody>
                  <a:tcPr marL="91455" marR="91455" marT="45723" marB="45723"/>
                </a:tc>
                <a:tc>
                  <a:txBody>
                    <a:bodyPr/>
                    <a:lstStyle/>
                    <a:p>
                      <a:endParaRPr kumimoji="1" lang="ja-JP" altLang="en-US" sz="1000" dirty="0"/>
                    </a:p>
                  </a:txBody>
                  <a:tcPr marL="91455" marR="91455" marT="45723" marB="45723"/>
                </a:tc>
                <a:tc>
                  <a:txBody>
                    <a:bodyPr/>
                    <a:lstStyle/>
                    <a:p>
                      <a:r>
                        <a:rPr kumimoji="1" lang="en-US" altLang="ja-JP" sz="1000" dirty="0" smtClean="0"/>
                        <a:t>XXXXXXX</a:t>
                      </a:r>
                      <a:endParaRPr kumimoji="1" lang="ja-JP" altLang="en-US" sz="1000" dirty="0"/>
                    </a:p>
                  </a:txBody>
                  <a:tcPr marL="91455" marR="91455" marT="45723" marB="45723"/>
                </a:tc>
              </a:tr>
              <a:tr h="243868">
                <a:tc rowSpan="3">
                  <a:txBody>
                    <a:bodyPr/>
                    <a:lstStyle/>
                    <a:p>
                      <a:r>
                        <a:rPr kumimoji="1" lang="ja-JP" altLang="en-US" sz="1000" dirty="0" smtClean="0"/>
                        <a:t>委託費</a:t>
                      </a:r>
                      <a:endParaRPr kumimoji="1" lang="ja-JP" altLang="en-US" sz="1000" dirty="0"/>
                    </a:p>
                  </a:txBody>
                  <a:tcPr marL="91455" marR="91455" marT="45723" marB="45723"/>
                </a:tc>
                <a:tc>
                  <a:txBody>
                    <a:bodyPr/>
                    <a:lstStyle/>
                    <a:p>
                      <a:r>
                        <a:rPr kumimoji="1" lang="ja-JP" altLang="en-US" sz="1000" dirty="0" smtClean="0"/>
                        <a:t>参加団体</a:t>
                      </a:r>
                      <a:r>
                        <a:rPr kumimoji="1" lang="en-US" altLang="ja-JP" sz="1000" dirty="0" smtClean="0"/>
                        <a:t>A</a:t>
                      </a:r>
                    </a:p>
                  </a:txBody>
                  <a:tcPr marL="91455" marR="91455" marT="45723" marB="45723"/>
                </a:tc>
                <a:tc>
                  <a:txBody>
                    <a:bodyPr/>
                    <a:lstStyle/>
                    <a:p>
                      <a:r>
                        <a:rPr kumimoji="1" lang="en-US" altLang="ja-JP" sz="1000" dirty="0" smtClean="0"/>
                        <a:t>XXXXX</a:t>
                      </a:r>
                    </a:p>
                  </a:txBody>
                  <a:tcPr marL="91455" marR="91455" marT="45723" marB="45723"/>
                </a:tc>
              </a:tr>
              <a:tr h="243868">
                <a:tc vMerge="1">
                  <a:txBody>
                    <a:bodyPr/>
                    <a:lstStyle/>
                    <a:p>
                      <a:endParaRPr kumimoji="1" lang="ja-JP" altLang="en-US"/>
                    </a:p>
                  </a:txBody>
                  <a:tcPr/>
                </a:tc>
                <a:tc>
                  <a:txBody>
                    <a:bodyPr/>
                    <a:lstStyle/>
                    <a:p>
                      <a:r>
                        <a:rPr kumimoji="1" lang="ja-JP" altLang="en-US" sz="1000" dirty="0" smtClean="0"/>
                        <a:t>参加団体</a:t>
                      </a:r>
                      <a:r>
                        <a:rPr kumimoji="1" lang="en-US" altLang="ja-JP" sz="1000" dirty="0" smtClean="0"/>
                        <a:t>B</a:t>
                      </a:r>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43868">
                <a:tc vMerge="1">
                  <a:txBody>
                    <a:bodyPr/>
                    <a:lstStyle/>
                    <a:p>
                      <a:endParaRPr kumimoji="1" lang="ja-JP" altLang="en-US"/>
                    </a:p>
                  </a:txBody>
                  <a:tcPr/>
                </a:tc>
                <a:tc>
                  <a:txBody>
                    <a:bodyPr/>
                    <a:lstStyle/>
                    <a:p>
                      <a:r>
                        <a:rPr kumimoji="1" lang="ja-JP" altLang="en-US" sz="1000" dirty="0" smtClean="0"/>
                        <a:t>参加団体</a:t>
                      </a:r>
                      <a:r>
                        <a:rPr kumimoji="1" lang="en-US" altLang="ja-JP" sz="1000" dirty="0" smtClean="0"/>
                        <a:t>C</a:t>
                      </a:r>
                    </a:p>
                  </a:txBody>
                  <a:tcPr marL="91455" marR="91455" marT="45723" marB="45723"/>
                </a:tc>
                <a:tc>
                  <a:txBody>
                    <a:bodyPr/>
                    <a:lstStyle/>
                    <a:p>
                      <a:r>
                        <a:rPr kumimoji="1" lang="en-US" altLang="ja-JP" sz="1000" dirty="0" smtClean="0"/>
                        <a:t>XXXXX</a:t>
                      </a:r>
                      <a:endParaRPr kumimoji="1" lang="ja-JP" altLang="en-US" sz="1000" dirty="0"/>
                    </a:p>
                  </a:txBody>
                  <a:tcPr marL="91455" marR="91455" marT="45723" marB="45723"/>
                </a:tc>
              </a:tr>
              <a:tr h="251476">
                <a:tc>
                  <a:txBody>
                    <a:bodyPr/>
                    <a:lstStyle/>
                    <a:p>
                      <a:r>
                        <a:rPr kumimoji="1" lang="ja-JP" altLang="en-US" sz="1000" dirty="0" smtClean="0"/>
                        <a:t>（委託費計）</a:t>
                      </a:r>
                      <a:endParaRPr kumimoji="1" lang="ja-JP" altLang="en-US" sz="1000" dirty="0"/>
                    </a:p>
                  </a:txBody>
                  <a:tcPr marL="91455" marR="91455" marT="45723" marB="45723"/>
                </a:tc>
                <a:tc>
                  <a:txBody>
                    <a:bodyPr/>
                    <a:lstStyle/>
                    <a:p>
                      <a:endParaRPr kumimoji="1" lang="ja-JP" altLang="en-US" sz="1000"/>
                    </a:p>
                  </a:txBody>
                  <a:tcPr marL="91455" marR="91455" marT="45723" marB="45723"/>
                </a:tc>
                <a:tc>
                  <a:txBody>
                    <a:bodyPr/>
                    <a:lstStyle/>
                    <a:p>
                      <a:r>
                        <a:rPr kumimoji="1" lang="en-US" altLang="ja-JP" sz="1000" dirty="0" smtClean="0"/>
                        <a:t>XXXXXX</a:t>
                      </a:r>
                      <a:endParaRPr kumimoji="1" lang="ja-JP" altLang="en-US" sz="1000" dirty="0"/>
                    </a:p>
                  </a:txBody>
                  <a:tcPr marL="91455" marR="91455" marT="45723" marB="45723"/>
                </a:tc>
              </a:tr>
              <a:tr h="251476">
                <a:tc gridSpan="2">
                  <a:txBody>
                    <a:bodyPr/>
                    <a:lstStyle/>
                    <a:p>
                      <a:r>
                        <a:rPr kumimoji="1" lang="ja-JP" altLang="en-US" sz="1000" dirty="0" smtClean="0"/>
                        <a:t>総事業費（補助対象経費）</a:t>
                      </a:r>
                      <a:endParaRPr kumimoji="1" lang="ja-JP" altLang="en-US" sz="1000" dirty="0"/>
                    </a:p>
                  </a:txBody>
                  <a:tcPr marL="91455" marR="91455" marT="45723" marB="45723"/>
                </a:tc>
                <a:tc hMerge="1">
                  <a:txBody>
                    <a:bodyPr/>
                    <a:lstStyle/>
                    <a:p>
                      <a:endParaRPr kumimoji="1" lang="ja-JP" altLang="en-US" sz="1000" dirty="0"/>
                    </a:p>
                  </a:txBody>
                  <a:tcPr marL="91455" marR="91455" marT="45723" marB="45723"/>
                </a:tc>
                <a:tc>
                  <a:txBody>
                    <a:bodyPr/>
                    <a:lstStyle/>
                    <a:p>
                      <a:r>
                        <a:rPr kumimoji="1" lang="en-US" altLang="ja-JP" sz="1000" dirty="0" smtClean="0"/>
                        <a:t>XXXXXXXX</a:t>
                      </a:r>
                      <a:endParaRPr kumimoji="1" lang="ja-JP" altLang="en-US" sz="1000" dirty="0"/>
                    </a:p>
                  </a:txBody>
                  <a:tcPr marL="91455" marR="91455" marT="45723" marB="45723"/>
                </a:tc>
              </a:tr>
            </a:tbl>
          </a:graphicData>
        </a:graphic>
      </p:graphicFrame>
    </p:spTree>
    <p:extLst>
      <p:ext uri="{BB962C8B-B14F-4D97-AF65-F5344CB8AC3E}">
        <p14:creationId xmlns:p14="http://schemas.microsoft.com/office/powerpoint/2010/main" val="446554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１２．個人情報保護方針</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7413" name="Rectangle 9"/>
          <p:cNvSpPr>
            <a:spLocks noChangeArrowheads="1"/>
          </p:cNvSpPr>
          <p:nvPr/>
        </p:nvSpPr>
        <p:spPr bwMode="auto">
          <a:xfrm>
            <a:off x="128588" y="908721"/>
            <a:ext cx="9648825" cy="5328568"/>
          </a:xfrm>
          <a:prstGeom prst="rect">
            <a:avLst/>
          </a:prstGeom>
          <a:solidFill>
            <a:schemeClr val="bg1"/>
          </a:solidFill>
          <a:ln w="9525" algn="ctr">
            <a:solidFill>
              <a:schemeClr val="bg2"/>
            </a:solidFill>
            <a:miter lim="800000"/>
            <a:headEnd/>
            <a:tailEnd/>
          </a:ln>
        </p:spPr>
        <p:txBody>
          <a:bodyPr/>
          <a:lstStyle>
            <a:lvl1pPr marL="2857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smtClean="0"/>
              <a:t>本</a:t>
            </a:r>
            <a:r>
              <a:rPr kumimoji="1" lang="ja-JP" altLang="en-US" sz="1400" dirty="0"/>
              <a:t>事業</a:t>
            </a:r>
            <a:r>
              <a:rPr kumimoji="1" lang="ja-JP" altLang="en-US" sz="1400" dirty="0" smtClean="0"/>
              <a:t>実施</a:t>
            </a:r>
            <a:r>
              <a:rPr kumimoji="1" lang="ja-JP" altLang="en-US" sz="1400" dirty="0"/>
              <a:t>における個人情報保護方針（個人情報を保護するための取組み及び漏洩した場合の対策・運用方法等）を示すこと。</a:t>
            </a:r>
          </a:p>
          <a:p>
            <a:pPr lvl="1" algn="l" eaLnBrk="1" hangingPunct="1">
              <a:spcBef>
                <a:spcPct val="30000"/>
              </a:spcBef>
              <a:buFont typeface="Arial" panose="020B0604020202020204" pitchFamily="34" charset="0"/>
              <a:buChar char="•"/>
            </a:pPr>
            <a:r>
              <a:rPr kumimoji="1" lang="ja-JP" altLang="en-US" sz="1400" dirty="0" smtClean="0"/>
              <a:t>本事業に</a:t>
            </a:r>
            <a:r>
              <a:rPr kumimoji="1" lang="ja-JP" altLang="en-US" sz="1400" dirty="0"/>
              <a:t>おいて取得する個人情報保護対象と考えられる情報を列挙すること。</a:t>
            </a:r>
          </a:p>
          <a:p>
            <a:pPr lvl="1" algn="l" eaLnBrk="1" hangingPunct="1">
              <a:spcBef>
                <a:spcPct val="30000"/>
              </a:spcBef>
              <a:buFont typeface="Arial" panose="020B0604020202020204" pitchFamily="34" charset="0"/>
              <a:buChar char="•"/>
            </a:pPr>
            <a:r>
              <a:rPr kumimoji="1" lang="ja-JP" altLang="en-US" sz="1400" dirty="0" smtClean="0"/>
              <a:t>本事業に</a:t>
            </a:r>
            <a:r>
              <a:rPr kumimoji="1" lang="ja-JP" altLang="en-US" sz="1400" dirty="0"/>
              <a:t>おいて取得する個人情報等を必要な事業者間で共有する際の、具体的な情報項目の提示や個人からの同意等を得る仕組みを示すこと。</a:t>
            </a:r>
          </a:p>
        </p:txBody>
      </p:sp>
      <p:sp>
        <p:nvSpPr>
          <p:cNvPr id="6"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参考</a:t>
            </a:r>
            <a:r>
              <a:rPr kumimoji="1" lang="ja-JP" altLang="en-US" sz="1800" dirty="0">
                <a:solidFill>
                  <a:srgbClr val="000099"/>
                </a:solidFill>
                <a:latin typeface="HGPｺﾞｼｯｸE" panose="020B0900000000000000" pitchFamily="50" charset="-128"/>
                <a:ea typeface="HGPｺﾞｼｯｸE" panose="020B0900000000000000" pitchFamily="50" charset="-128"/>
              </a:rPr>
              <a:t>情報</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類似</a:t>
            </a:r>
            <a:r>
              <a:rPr kumimoji="1" lang="ja-JP" altLang="en-US" sz="1800" dirty="0">
                <a:solidFill>
                  <a:srgbClr val="000099"/>
                </a:solidFill>
                <a:latin typeface="HGPｺﾞｼｯｸE" panose="020B0900000000000000" pitchFamily="50" charset="-128"/>
                <a:ea typeface="HGPｺﾞｼｯｸE" panose="020B0900000000000000" pitchFamily="50" charset="-128"/>
              </a:rPr>
              <a:t>調査・事業等の</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実績（</a:t>
            </a:r>
            <a:r>
              <a:rPr kumimoji="1" lang="ja-JP" altLang="en-US" sz="1800" dirty="0">
                <a:solidFill>
                  <a:srgbClr val="000099"/>
                </a:solidFill>
                <a:latin typeface="HGPｺﾞｼｯｸE" panose="020B0900000000000000" pitchFamily="50" charset="-128"/>
                <a:ea typeface="HGPｺﾞｼｯｸE" panose="020B0900000000000000" pitchFamily="50" charset="-128"/>
              </a:rPr>
              <a:t>審査対象項目外）</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9461" name="Rectangle 5"/>
          <p:cNvSpPr>
            <a:spLocks noChangeArrowheads="1"/>
          </p:cNvSpPr>
          <p:nvPr/>
        </p:nvSpPr>
        <p:spPr bwMode="auto">
          <a:xfrm>
            <a:off x="128588" y="980728"/>
            <a:ext cx="9648825" cy="532799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85750" indent="-285750" algn="l" eaLnBrk="1" hangingPunct="1">
              <a:spcBef>
                <a:spcPct val="30000"/>
              </a:spcBef>
              <a:buFont typeface="Wingdings" panose="05000000000000000000" pitchFamily="2" charset="2"/>
              <a:buChar char="ü"/>
              <a:defRPr/>
            </a:pPr>
            <a:r>
              <a:rPr kumimoji="1" lang="ja-JP" altLang="en-US" sz="1400" dirty="0"/>
              <a:t>類似事業等の実績等がある場合に記載する。</a:t>
            </a:r>
          </a:p>
          <a:p>
            <a:pPr marL="762000" lvl="1" algn="l" eaLnBrk="1" hangingPunct="1">
              <a:spcBef>
                <a:spcPct val="30000"/>
              </a:spcBef>
              <a:buFont typeface="Arial" panose="020B0604020202020204" pitchFamily="34" charset="0"/>
              <a:buChar char="•"/>
              <a:defRPr/>
            </a:pPr>
            <a:r>
              <a:rPr kumimoji="1" lang="ja-JP" altLang="en-US" sz="1400" dirty="0" smtClean="0"/>
              <a:t>関連する事業や類似事業の実績</a:t>
            </a:r>
          </a:p>
          <a:p>
            <a:pPr marL="762000" lvl="1" algn="l" eaLnBrk="1" hangingPunct="1">
              <a:spcBef>
                <a:spcPct val="30000"/>
              </a:spcBef>
              <a:buFont typeface="Arial" panose="020B0604020202020204" pitchFamily="34" charset="0"/>
              <a:buChar char="•"/>
              <a:defRPr/>
            </a:pPr>
            <a:r>
              <a:rPr kumimoji="1" lang="ja-JP" altLang="en-US" sz="1400" dirty="0" smtClean="0"/>
              <a:t>過去または現時点における国の関連事業の実績</a:t>
            </a:r>
            <a:endParaRPr kumimoji="1" lang="en-US" altLang="ja-JP" sz="1400" dirty="0" smtClean="0"/>
          </a:p>
        </p:txBody>
      </p:sp>
      <p:sp>
        <p:nvSpPr>
          <p:cNvPr id="6"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矢印コネクタ 11"/>
          <p:cNvCxnSpPr/>
          <p:nvPr/>
        </p:nvCxnSpPr>
        <p:spPr bwMode="auto">
          <a:xfrm>
            <a:off x="1675842" y="2688779"/>
            <a:ext cx="0" cy="308173"/>
          </a:xfrm>
          <a:prstGeom prst="straightConnector1">
            <a:avLst/>
          </a:prstGeom>
          <a:solidFill>
            <a:schemeClr val="bg1"/>
          </a:solidFill>
          <a:ln w="63500" cap="flat" cmpd="sng" algn="ctr">
            <a:solidFill>
              <a:schemeClr val="accent2"/>
            </a:solidFill>
            <a:prstDash val="solid"/>
            <a:round/>
            <a:headEnd type="none" w="med" len="med"/>
            <a:tailEnd type="triangle" w="med" len="sm"/>
          </a:ln>
          <a:effectLst/>
        </p:spPr>
      </p:cxnSp>
      <p:cxnSp>
        <p:nvCxnSpPr>
          <p:cNvPr id="68" name="直線矢印コネクタ 67"/>
          <p:cNvCxnSpPr/>
          <p:nvPr/>
        </p:nvCxnSpPr>
        <p:spPr bwMode="auto">
          <a:xfrm>
            <a:off x="4889883" y="2688779"/>
            <a:ext cx="0" cy="308173"/>
          </a:xfrm>
          <a:prstGeom prst="straightConnector1">
            <a:avLst/>
          </a:prstGeom>
          <a:solidFill>
            <a:schemeClr val="bg1"/>
          </a:solidFill>
          <a:ln w="63500" cap="flat" cmpd="sng" algn="ctr">
            <a:solidFill>
              <a:schemeClr val="accent2"/>
            </a:solidFill>
            <a:prstDash val="solid"/>
            <a:round/>
            <a:headEnd type="none" w="med" len="med"/>
            <a:tailEnd type="triangle" w="med" len="sm"/>
          </a:ln>
          <a:effectLst/>
        </p:spPr>
      </p:cxnSp>
      <p:cxnSp>
        <p:nvCxnSpPr>
          <p:cNvPr id="70" name="直線矢印コネクタ 69"/>
          <p:cNvCxnSpPr/>
          <p:nvPr/>
        </p:nvCxnSpPr>
        <p:spPr bwMode="auto">
          <a:xfrm>
            <a:off x="8156562" y="2682875"/>
            <a:ext cx="0" cy="308173"/>
          </a:xfrm>
          <a:prstGeom prst="straightConnector1">
            <a:avLst/>
          </a:prstGeom>
          <a:solidFill>
            <a:schemeClr val="bg1"/>
          </a:solidFill>
          <a:ln w="63500" cap="flat" cmpd="sng" algn="ctr">
            <a:solidFill>
              <a:schemeClr val="accent2"/>
            </a:solidFill>
            <a:prstDash val="solid"/>
            <a:round/>
            <a:headEnd type="none" w="med" len="med"/>
            <a:tailEnd type="triangle" w="med" len="sm"/>
          </a:ln>
          <a:effectLst/>
        </p:spPr>
      </p:cxnSp>
      <p:cxnSp>
        <p:nvCxnSpPr>
          <p:cNvPr id="63" name="直線矢印コネクタ 62"/>
          <p:cNvCxnSpPr/>
          <p:nvPr/>
        </p:nvCxnSpPr>
        <p:spPr bwMode="auto">
          <a:xfrm>
            <a:off x="1673245" y="4659040"/>
            <a:ext cx="0" cy="281657"/>
          </a:xfrm>
          <a:prstGeom prst="straightConnector1">
            <a:avLst/>
          </a:prstGeom>
          <a:solidFill>
            <a:schemeClr val="bg1"/>
          </a:solidFill>
          <a:ln w="63500" cap="flat" cmpd="sng" algn="ctr">
            <a:solidFill>
              <a:schemeClr val="accent2"/>
            </a:solidFill>
            <a:prstDash val="solid"/>
            <a:round/>
            <a:headEnd type="none" w="med" len="med"/>
            <a:tailEnd type="triangle" w="med" len="sm"/>
          </a:ln>
          <a:effectLst/>
        </p:spPr>
      </p:cxnSp>
      <p:cxnSp>
        <p:nvCxnSpPr>
          <p:cNvPr id="69" name="直線矢印コネクタ 68"/>
          <p:cNvCxnSpPr/>
          <p:nvPr/>
        </p:nvCxnSpPr>
        <p:spPr bwMode="auto">
          <a:xfrm>
            <a:off x="4889883" y="4659040"/>
            <a:ext cx="0" cy="281657"/>
          </a:xfrm>
          <a:prstGeom prst="straightConnector1">
            <a:avLst/>
          </a:prstGeom>
          <a:solidFill>
            <a:schemeClr val="bg1"/>
          </a:solidFill>
          <a:ln w="63500" cap="flat" cmpd="sng" algn="ctr">
            <a:solidFill>
              <a:schemeClr val="accent2"/>
            </a:solidFill>
            <a:prstDash val="solid"/>
            <a:round/>
            <a:headEnd type="none" w="med" len="med"/>
            <a:tailEnd type="triangle" w="med" len="sm"/>
          </a:ln>
          <a:effectLst/>
        </p:spPr>
      </p:cxnSp>
      <p:cxnSp>
        <p:nvCxnSpPr>
          <p:cNvPr id="71" name="直線矢印コネクタ 70"/>
          <p:cNvCxnSpPr/>
          <p:nvPr/>
        </p:nvCxnSpPr>
        <p:spPr bwMode="auto">
          <a:xfrm>
            <a:off x="8156562" y="4653136"/>
            <a:ext cx="0" cy="281657"/>
          </a:xfrm>
          <a:prstGeom prst="straightConnector1">
            <a:avLst/>
          </a:prstGeom>
          <a:solidFill>
            <a:schemeClr val="bg1"/>
          </a:solidFill>
          <a:ln w="63500" cap="flat" cmpd="sng" algn="ctr">
            <a:solidFill>
              <a:schemeClr val="accent2"/>
            </a:solidFill>
            <a:prstDash val="solid"/>
            <a:round/>
            <a:headEnd type="none" w="med" len="med"/>
            <a:tailEnd type="triangle" w="med" len="sm"/>
          </a:ln>
          <a:effectLst/>
        </p:spPr>
      </p:cxnSp>
      <p:sp>
        <p:nvSpPr>
          <p:cNvPr id="4098" name="Text Box 2"/>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事業概要</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事業の骨子</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30" name="テキスト ボックス 2"/>
          <p:cNvSpPr txBox="1">
            <a:spLocks noChangeArrowheads="1"/>
          </p:cNvSpPr>
          <p:nvPr/>
        </p:nvSpPr>
        <p:spPr bwMode="auto">
          <a:xfrm>
            <a:off x="139005" y="980728"/>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①目指す姿</a:t>
            </a:r>
            <a:endParaRPr kumimoji="1" lang="ja-JP" altLang="en-US" sz="1200" dirty="0"/>
          </a:p>
        </p:txBody>
      </p:sp>
      <p:sp>
        <p:nvSpPr>
          <p:cNvPr id="31" name="AutoShape 10"/>
          <p:cNvSpPr>
            <a:spLocks noChangeArrowheads="1"/>
          </p:cNvSpPr>
          <p:nvPr/>
        </p:nvSpPr>
        <p:spPr bwMode="auto">
          <a:xfrm>
            <a:off x="199678" y="1228502"/>
            <a:ext cx="2952328" cy="157894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事業</a:t>
            </a:r>
            <a:r>
              <a:rPr kumimoji="1" lang="ja-JP" altLang="en-US" sz="1200" dirty="0" smtClean="0">
                <a:solidFill>
                  <a:srgbClr val="FF0000"/>
                </a:solidFill>
                <a:latin typeface="ＭＳ Ｐゴシック" charset="-128"/>
                <a:ea typeface="ＭＳ Ｐゴシック" charset="-128"/>
              </a:rPr>
              <a:t>によって将来実現したい姿（誰</a:t>
            </a:r>
            <a:r>
              <a:rPr kumimoji="1" lang="ja-JP" altLang="en-US" sz="1200" dirty="0">
                <a:solidFill>
                  <a:srgbClr val="FF0000"/>
                </a:solidFill>
                <a:latin typeface="ＭＳ Ｐゴシック" charset="-128"/>
                <a:ea typeface="ＭＳ Ｐゴシック" charset="-128"/>
              </a:rPr>
              <a:t>が</a:t>
            </a:r>
            <a:r>
              <a:rPr kumimoji="1" lang="ja-JP" altLang="en-US" sz="1200" dirty="0" smtClean="0">
                <a:solidFill>
                  <a:srgbClr val="FF0000"/>
                </a:solidFill>
                <a:latin typeface="ＭＳ Ｐゴシック" charset="-128"/>
                <a:ea typeface="ＭＳ Ｐゴシック" charset="-128"/>
              </a:rPr>
              <a:t>・どのような状態になっているか）を記述する</a:t>
            </a:r>
            <a:endParaRPr kumimoji="1" lang="en-US" altLang="ja-JP" sz="1200" dirty="0" smtClean="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対象者（地域</a:t>
            </a:r>
            <a:r>
              <a:rPr kumimoji="1" lang="ja-JP" altLang="en-US" sz="1200" dirty="0">
                <a:solidFill>
                  <a:srgbClr val="FF0000"/>
                </a:solidFill>
                <a:latin typeface="ＭＳ Ｐゴシック" charset="-128"/>
                <a:ea typeface="ＭＳ Ｐゴシック" charset="-128"/>
              </a:rPr>
              <a:t>住民、事業者、</a:t>
            </a:r>
            <a:r>
              <a:rPr kumimoji="1" lang="ja-JP" altLang="en-US" sz="1200" dirty="0" smtClean="0">
                <a:solidFill>
                  <a:srgbClr val="FF0000"/>
                </a:solidFill>
                <a:latin typeface="ＭＳ Ｐゴシック" charset="-128"/>
                <a:ea typeface="ＭＳ Ｐゴシック" charset="-128"/>
              </a:rPr>
              <a:t>自治体等）を明確にし、その視点から記述する</a:t>
            </a:r>
          </a:p>
        </p:txBody>
      </p:sp>
      <p:sp>
        <p:nvSpPr>
          <p:cNvPr id="32" name="AutoShape 10"/>
          <p:cNvSpPr>
            <a:spLocks noChangeArrowheads="1"/>
          </p:cNvSpPr>
          <p:nvPr/>
        </p:nvSpPr>
        <p:spPr bwMode="auto">
          <a:xfrm>
            <a:off x="3426000" y="1228502"/>
            <a:ext cx="2952328" cy="157894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どのような</a:t>
            </a:r>
            <a:r>
              <a:rPr kumimoji="1" lang="ja-JP" altLang="en-US" sz="1200" dirty="0" smtClean="0">
                <a:solidFill>
                  <a:srgbClr val="FF0000"/>
                </a:solidFill>
                <a:latin typeface="ＭＳ Ｐゴシック" charset="-128"/>
                <a:ea typeface="ＭＳ Ｐゴシック" charset="-128"/>
              </a:rPr>
              <a:t>事業・サービスに</a:t>
            </a:r>
            <a:r>
              <a:rPr kumimoji="1" lang="ja-JP" altLang="en-US" sz="1200" dirty="0">
                <a:solidFill>
                  <a:srgbClr val="FF0000"/>
                </a:solidFill>
                <a:latin typeface="ＭＳ Ｐゴシック" charset="-128"/>
                <a:ea typeface="ＭＳ Ｐゴシック" charset="-128"/>
              </a:rPr>
              <a:t>よって現状の問題等を解決するかを記述</a:t>
            </a:r>
            <a:r>
              <a:rPr kumimoji="1" lang="ja-JP" altLang="en-US" sz="1200" dirty="0" smtClean="0">
                <a:solidFill>
                  <a:srgbClr val="FF0000"/>
                </a:solidFill>
                <a:latin typeface="ＭＳ Ｐゴシック" charset="-128"/>
                <a:ea typeface="ＭＳ Ｐゴシック" charset="-128"/>
              </a:rPr>
              <a:t>する</a:t>
            </a:r>
            <a:endParaRPr kumimoji="1" lang="en-US" altLang="ja-JP" sz="1200" dirty="0" smtClean="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対象者と提供するサービスの概要を記述する</a:t>
            </a:r>
            <a:endParaRPr kumimoji="1" lang="en-US" altLang="ja-JP" sz="1200" dirty="0">
              <a:solidFill>
                <a:srgbClr val="FF0000"/>
              </a:solidFill>
              <a:latin typeface="ＭＳ Ｐゴシック" charset="-128"/>
              <a:ea typeface="ＭＳ Ｐゴシック" charset="-128"/>
            </a:endParaRPr>
          </a:p>
        </p:txBody>
      </p:sp>
      <p:sp>
        <p:nvSpPr>
          <p:cNvPr id="33" name="AutoShape 10"/>
          <p:cNvSpPr>
            <a:spLocks noChangeArrowheads="1"/>
          </p:cNvSpPr>
          <p:nvPr/>
        </p:nvSpPr>
        <p:spPr bwMode="auto">
          <a:xfrm>
            <a:off x="6680398" y="1228502"/>
            <a:ext cx="2952328" cy="157894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今後</a:t>
            </a:r>
            <a:r>
              <a:rPr kumimoji="1" lang="en-US" altLang="ja-JP" sz="1200" dirty="0" smtClean="0">
                <a:solidFill>
                  <a:srgbClr val="FF0000"/>
                </a:solidFill>
                <a:latin typeface="ＭＳ Ｐゴシック" charset="-128"/>
                <a:ea typeface="ＭＳ Ｐゴシック" charset="-128"/>
              </a:rPr>
              <a:t>3</a:t>
            </a:r>
            <a:r>
              <a:rPr kumimoji="1" lang="ja-JP" altLang="en-US" sz="1200" dirty="0" smtClean="0">
                <a:solidFill>
                  <a:srgbClr val="FF0000"/>
                </a:solidFill>
                <a:latin typeface="ＭＳ Ｐゴシック" charset="-128"/>
                <a:ea typeface="ＭＳ Ｐゴシック" charset="-128"/>
              </a:rPr>
              <a:t>～</a:t>
            </a:r>
            <a:r>
              <a:rPr kumimoji="1" lang="en-US" altLang="ja-JP" sz="1200" dirty="0" smtClean="0">
                <a:solidFill>
                  <a:srgbClr val="FF0000"/>
                </a:solidFill>
                <a:latin typeface="ＭＳ Ｐゴシック" charset="-128"/>
                <a:ea typeface="ＭＳ Ｐゴシック" charset="-128"/>
              </a:rPr>
              <a:t>5</a:t>
            </a:r>
            <a:r>
              <a:rPr kumimoji="1" lang="ja-JP" altLang="en-US" sz="1200" dirty="0" smtClean="0">
                <a:solidFill>
                  <a:srgbClr val="FF0000"/>
                </a:solidFill>
                <a:latin typeface="ＭＳ Ｐゴシック" charset="-128"/>
                <a:ea typeface="ＭＳ Ｐゴシック" charset="-128"/>
              </a:rPr>
              <a:t>年程度の中長期的な事業の育成・展開方法を記述する</a:t>
            </a:r>
            <a:endParaRPr kumimoji="1" lang="en-US" altLang="ja-JP" sz="1200" dirty="0">
              <a:solidFill>
                <a:srgbClr val="FF0000"/>
              </a:solidFill>
              <a:latin typeface="ＭＳ Ｐゴシック" charset="-128"/>
              <a:ea typeface="ＭＳ Ｐゴシック" charset="-128"/>
            </a:endParaRPr>
          </a:p>
        </p:txBody>
      </p:sp>
      <p:sp>
        <p:nvSpPr>
          <p:cNvPr id="34" name="テキスト ボックス 2"/>
          <p:cNvSpPr txBox="1">
            <a:spLocks noChangeArrowheads="1"/>
          </p:cNvSpPr>
          <p:nvPr/>
        </p:nvSpPr>
        <p:spPr bwMode="auto">
          <a:xfrm>
            <a:off x="3368030" y="980728"/>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④解決策</a:t>
            </a:r>
            <a:endParaRPr kumimoji="1" lang="ja-JP" altLang="en-US" sz="1200" dirty="0"/>
          </a:p>
        </p:txBody>
      </p:sp>
      <p:sp>
        <p:nvSpPr>
          <p:cNvPr id="35" name="テキスト ボックス 2"/>
          <p:cNvSpPr txBox="1">
            <a:spLocks noChangeArrowheads="1"/>
          </p:cNvSpPr>
          <p:nvPr/>
        </p:nvSpPr>
        <p:spPr bwMode="auto">
          <a:xfrm>
            <a:off x="6617852" y="980728"/>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⑦事業化に向けた計画</a:t>
            </a:r>
            <a:endParaRPr kumimoji="1" lang="ja-JP" altLang="en-US" sz="1200" dirty="0"/>
          </a:p>
        </p:txBody>
      </p:sp>
      <p:sp>
        <p:nvSpPr>
          <p:cNvPr id="39" name="テキスト ボックス 2"/>
          <p:cNvSpPr txBox="1">
            <a:spLocks noChangeArrowheads="1"/>
          </p:cNvSpPr>
          <p:nvPr/>
        </p:nvSpPr>
        <p:spPr bwMode="auto">
          <a:xfrm>
            <a:off x="139005" y="2924944"/>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②事業が必要とされる背景</a:t>
            </a:r>
            <a:endParaRPr kumimoji="1" lang="ja-JP" altLang="en-US" sz="1200" dirty="0"/>
          </a:p>
        </p:txBody>
      </p:sp>
      <p:sp>
        <p:nvSpPr>
          <p:cNvPr id="40" name="AutoShape 10"/>
          <p:cNvSpPr>
            <a:spLocks noChangeArrowheads="1"/>
          </p:cNvSpPr>
          <p:nvPr/>
        </p:nvSpPr>
        <p:spPr bwMode="auto">
          <a:xfrm>
            <a:off x="197081" y="3172718"/>
            <a:ext cx="2952328" cy="157894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地域住民、事業者、自治体等における現状と問題点を記述</a:t>
            </a:r>
            <a:r>
              <a:rPr kumimoji="1" lang="ja-JP" altLang="en-US" sz="1200" dirty="0" smtClean="0">
                <a:solidFill>
                  <a:srgbClr val="FF0000"/>
                </a:solidFill>
                <a:latin typeface="ＭＳ Ｐゴシック" charset="-128"/>
                <a:ea typeface="ＭＳ Ｐゴシック" charset="-128"/>
              </a:rPr>
              <a:t>する</a:t>
            </a:r>
            <a:endParaRPr kumimoji="1" lang="en-US" altLang="ja-JP" sz="1200" dirty="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これ</a:t>
            </a:r>
            <a:r>
              <a:rPr kumimoji="1" lang="ja-JP" altLang="en-US" sz="1200" dirty="0">
                <a:solidFill>
                  <a:srgbClr val="FF0000"/>
                </a:solidFill>
                <a:latin typeface="ＭＳ Ｐゴシック" charset="-128"/>
                <a:ea typeface="ＭＳ Ｐゴシック" charset="-128"/>
              </a:rPr>
              <a:t>までの取組では解決できて</a:t>
            </a:r>
            <a:r>
              <a:rPr kumimoji="1" lang="ja-JP" altLang="en-US" sz="1200" dirty="0" smtClean="0">
                <a:solidFill>
                  <a:srgbClr val="FF0000"/>
                </a:solidFill>
                <a:latin typeface="ＭＳ Ｐゴシック" charset="-128"/>
                <a:ea typeface="ＭＳ Ｐゴシック" charset="-128"/>
              </a:rPr>
              <a:t>いない原因を明記する</a:t>
            </a:r>
            <a:endParaRPr kumimoji="1" lang="ja-JP" altLang="en-US" sz="1200" dirty="0">
              <a:solidFill>
                <a:srgbClr val="FF0000"/>
              </a:solidFill>
              <a:latin typeface="ＭＳ Ｐゴシック" charset="-128"/>
              <a:ea typeface="ＭＳ Ｐゴシック" charset="-128"/>
            </a:endParaRPr>
          </a:p>
        </p:txBody>
      </p:sp>
      <p:sp>
        <p:nvSpPr>
          <p:cNvPr id="42" name="AutoShape 10"/>
          <p:cNvSpPr>
            <a:spLocks noChangeArrowheads="1"/>
          </p:cNvSpPr>
          <p:nvPr/>
        </p:nvSpPr>
        <p:spPr bwMode="auto">
          <a:xfrm>
            <a:off x="3426000" y="3172718"/>
            <a:ext cx="2952328" cy="157894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事業主体者、主な事業内容、利用者、費用負担者を記述する</a:t>
            </a:r>
            <a:endParaRPr kumimoji="1" lang="en-US" altLang="ja-JP" sz="1200" dirty="0" smtClean="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課題</a:t>
            </a:r>
            <a:r>
              <a:rPr kumimoji="1" lang="ja-JP" altLang="en-US" sz="1200" dirty="0">
                <a:solidFill>
                  <a:srgbClr val="FF0000"/>
                </a:solidFill>
                <a:latin typeface="ＭＳ Ｐゴシック" charset="-128"/>
                <a:ea typeface="ＭＳ Ｐゴシック" charset="-128"/>
              </a:rPr>
              <a:t>解決</a:t>
            </a:r>
            <a:r>
              <a:rPr kumimoji="1" lang="ja-JP" altLang="en-US" sz="1200" dirty="0" smtClean="0">
                <a:solidFill>
                  <a:srgbClr val="FF0000"/>
                </a:solidFill>
                <a:latin typeface="ＭＳ Ｐゴシック" charset="-128"/>
                <a:ea typeface="ＭＳ Ｐゴシック" charset="-128"/>
              </a:rPr>
              <a:t>や収益化に</a:t>
            </a:r>
            <a:r>
              <a:rPr kumimoji="1" lang="ja-JP" altLang="en-US" sz="1200" dirty="0">
                <a:solidFill>
                  <a:srgbClr val="FF0000"/>
                </a:solidFill>
                <a:latin typeface="ＭＳ Ｐゴシック" charset="-128"/>
                <a:ea typeface="ＭＳ Ｐゴシック" charset="-128"/>
              </a:rPr>
              <a:t>向けた事業の特徴や</a:t>
            </a:r>
            <a:r>
              <a:rPr kumimoji="1" lang="ja-JP" altLang="en-US" sz="1200" dirty="0" smtClean="0">
                <a:solidFill>
                  <a:srgbClr val="FF0000"/>
                </a:solidFill>
                <a:latin typeface="ＭＳ Ｐゴシック" charset="-128"/>
                <a:ea typeface="ＭＳ Ｐゴシック" charset="-128"/>
              </a:rPr>
              <a:t>工夫、新規性などを</a:t>
            </a:r>
            <a:r>
              <a:rPr kumimoji="1" lang="ja-JP" altLang="en-US" sz="1200" dirty="0">
                <a:solidFill>
                  <a:srgbClr val="FF0000"/>
                </a:solidFill>
                <a:latin typeface="ＭＳ Ｐゴシック" charset="-128"/>
                <a:ea typeface="ＭＳ Ｐゴシック" charset="-128"/>
              </a:rPr>
              <a:t>記述</a:t>
            </a:r>
            <a:r>
              <a:rPr kumimoji="1" lang="ja-JP" altLang="en-US" sz="1200" dirty="0" smtClean="0">
                <a:solidFill>
                  <a:srgbClr val="FF0000"/>
                </a:solidFill>
                <a:latin typeface="ＭＳ Ｐゴシック" charset="-128"/>
                <a:ea typeface="ＭＳ Ｐゴシック" charset="-128"/>
              </a:rPr>
              <a:t>する</a:t>
            </a:r>
            <a:endParaRPr kumimoji="1" lang="ja-JP" altLang="en-US" sz="1200" dirty="0">
              <a:solidFill>
                <a:srgbClr val="FF0000"/>
              </a:solidFill>
              <a:latin typeface="ＭＳ Ｐゴシック" charset="-128"/>
              <a:ea typeface="ＭＳ Ｐゴシック" charset="-128"/>
            </a:endParaRPr>
          </a:p>
        </p:txBody>
      </p:sp>
      <p:sp>
        <p:nvSpPr>
          <p:cNvPr id="43" name="AutoShape 10"/>
          <p:cNvSpPr>
            <a:spLocks noChangeArrowheads="1"/>
          </p:cNvSpPr>
          <p:nvPr/>
        </p:nvSpPr>
        <p:spPr bwMode="auto">
          <a:xfrm>
            <a:off x="6680398" y="3172718"/>
            <a:ext cx="2952328" cy="157894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中長期計画の達成に向け、本年度の到達目標（定性・定量）について記述する</a:t>
            </a:r>
            <a:endParaRPr kumimoji="1" lang="en-US" altLang="ja-JP" sz="1200" dirty="0" smtClean="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目標値の確認・検証方法にういて記載する。</a:t>
            </a:r>
          </a:p>
        </p:txBody>
      </p:sp>
      <p:sp>
        <p:nvSpPr>
          <p:cNvPr id="44" name="テキスト ボックス 2"/>
          <p:cNvSpPr txBox="1">
            <a:spLocks noChangeArrowheads="1"/>
          </p:cNvSpPr>
          <p:nvPr/>
        </p:nvSpPr>
        <p:spPr bwMode="auto">
          <a:xfrm>
            <a:off x="3368030" y="2924944"/>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⑤ビジネスモデル</a:t>
            </a:r>
            <a:endParaRPr kumimoji="1" lang="ja-JP" altLang="en-US" sz="1200" dirty="0"/>
          </a:p>
        </p:txBody>
      </p:sp>
      <p:sp>
        <p:nvSpPr>
          <p:cNvPr id="45" name="テキスト ボックス 2"/>
          <p:cNvSpPr txBox="1">
            <a:spLocks noChangeArrowheads="1"/>
          </p:cNvSpPr>
          <p:nvPr/>
        </p:nvSpPr>
        <p:spPr bwMode="auto">
          <a:xfrm>
            <a:off x="6617852" y="2924944"/>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⑧本年度の達成目標</a:t>
            </a:r>
            <a:endParaRPr kumimoji="1" lang="ja-JP" altLang="en-US" sz="1200" dirty="0"/>
          </a:p>
        </p:txBody>
      </p:sp>
      <p:sp>
        <p:nvSpPr>
          <p:cNvPr id="46" name="テキスト ボックス 2"/>
          <p:cNvSpPr txBox="1">
            <a:spLocks noChangeArrowheads="1"/>
          </p:cNvSpPr>
          <p:nvPr/>
        </p:nvSpPr>
        <p:spPr bwMode="auto">
          <a:xfrm>
            <a:off x="139005" y="4842644"/>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③課題</a:t>
            </a:r>
            <a:endParaRPr kumimoji="1" lang="ja-JP" altLang="en-US" sz="1200" dirty="0"/>
          </a:p>
        </p:txBody>
      </p:sp>
      <p:sp>
        <p:nvSpPr>
          <p:cNvPr id="47" name="AutoShape 10"/>
          <p:cNvSpPr>
            <a:spLocks noChangeArrowheads="1"/>
          </p:cNvSpPr>
          <p:nvPr/>
        </p:nvSpPr>
        <p:spPr bwMode="auto">
          <a:xfrm>
            <a:off x="199678" y="5090418"/>
            <a:ext cx="2952328" cy="157894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現状の問題を解決するために取り組むべき課題を記述</a:t>
            </a:r>
            <a:r>
              <a:rPr kumimoji="1" lang="ja-JP" altLang="en-US" sz="1200" dirty="0" smtClean="0">
                <a:solidFill>
                  <a:srgbClr val="FF0000"/>
                </a:solidFill>
                <a:latin typeface="ＭＳ Ｐゴシック" charset="-128"/>
                <a:ea typeface="ＭＳ Ｐゴシック" charset="-128"/>
              </a:rPr>
              <a:t>する</a:t>
            </a:r>
            <a:endParaRPr kumimoji="1" lang="en-US" altLang="ja-JP" sz="1200" dirty="0" smtClean="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②の問題解決に向けて設定した課題を明記する</a:t>
            </a:r>
            <a:endParaRPr kumimoji="1" lang="ja-JP" altLang="en-US" sz="1200" dirty="0">
              <a:solidFill>
                <a:srgbClr val="FF0000"/>
              </a:solidFill>
              <a:latin typeface="ＭＳ Ｐゴシック" charset="-128"/>
              <a:ea typeface="ＭＳ Ｐゴシック" charset="-128"/>
            </a:endParaRPr>
          </a:p>
        </p:txBody>
      </p:sp>
      <p:sp>
        <p:nvSpPr>
          <p:cNvPr id="48" name="AutoShape 10"/>
          <p:cNvSpPr>
            <a:spLocks noChangeArrowheads="1"/>
          </p:cNvSpPr>
          <p:nvPr/>
        </p:nvSpPr>
        <p:spPr bwMode="auto">
          <a:xfrm>
            <a:off x="3426000" y="5090418"/>
            <a:ext cx="2952328" cy="157894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住民、事業者、自治体等に</a:t>
            </a:r>
            <a:r>
              <a:rPr kumimoji="1" lang="ja-JP" altLang="en-US" sz="1200" dirty="0" smtClean="0">
                <a:solidFill>
                  <a:srgbClr val="FF0000"/>
                </a:solidFill>
                <a:latin typeface="ＭＳ Ｐゴシック" charset="-128"/>
                <a:ea typeface="ＭＳ Ｐゴシック" charset="-128"/>
              </a:rPr>
              <a:t>とって事業</a:t>
            </a:r>
            <a:r>
              <a:rPr kumimoji="1" lang="ja-JP" altLang="en-US" sz="1200" dirty="0">
                <a:solidFill>
                  <a:srgbClr val="FF0000"/>
                </a:solidFill>
                <a:latin typeface="ＭＳ Ｐゴシック" charset="-128"/>
                <a:ea typeface="ＭＳ Ｐゴシック" charset="-128"/>
              </a:rPr>
              <a:t>がどのような</a:t>
            </a:r>
            <a:r>
              <a:rPr kumimoji="1" lang="ja-JP" altLang="en-US" sz="1200" dirty="0" smtClean="0">
                <a:solidFill>
                  <a:srgbClr val="FF0000"/>
                </a:solidFill>
                <a:latin typeface="ＭＳ Ｐゴシック" charset="-128"/>
                <a:ea typeface="ＭＳ Ｐゴシック" charset="-128"/>
              </a:rPr>
              <a:t>効果を</a:t>
            </a:r>
            <a:r>
              <a:rPr kumimoji="1" lang="ja-JP" altLang="en-US" sz="1200" dirty="0">
                <a:solidFill>
                  <a:srgbClr val="FF0000"/>
                </a:solidFill>
                <a:latin typeface="ＭＳ Ｐゴシック" charset="-128"/>
                <a:ea typeface="ＭＳ Ｐゴシック" charset="-128"/>
              </a:rPr>
              <a:t>もたらす</a:t>
            </a:r>
            <a:r>
              <a:rPr kumimoji="1" lang="ja-JP" altLang="en-US" sz="1200" dirty="0" smtClean="0">
                <a:solidFill>
                  <a:srgbClr val="FF0000"/>
                </a:solidFill>
                <a:latin typeface="ＭＳ Ｐゴシック" charset="-128"/>
                <a:ea typeface="ＭＳ Ｐゴシック" charset="-128"/>
              </a:rPr>
              <a:t>か</a:t>
            </a:r>
            <a:r>
              <a:rPr kumimoji="1" lang="ja-JP" altLang="en-US" sz="1200" dirty="0">
                <a:solidFill>
                  <a:srgbClr val="FF0000"/>
                </a:solidFill>
                <a:latin typeface="ＭＳ Ｐゴシック" charset="-128"/>
                <a:ea typeface="ＭＳ Ｐゴシック" charset="-128"/>
              </a:rPr>
              <a:t>（健康寿命延伸や地域包括ケアシステムの構築、医療・介護費適正化、経済活性化や雇用創出等）</a:t>
            </a:r>
            <a:r>
              <a:rPr kumimoji="1" lang="ja-JP" altLang="en-US" sz="1200" dirty="0" smtClean="0">
                <a:solidFill>
                  <a:srgbClr val="FF0000"/>
                </a:solidFill>
                <a:latin typeface="ＭＳ Ｐゴシック" charset="-128"/>
                <a:ea typeface="ＭＳ Ｐゴシック" charset="-128"/>
              </a:rPr>
              <a:t>を記述する</a:t>
            </a:r>
            <a:endParaRPr kumimoji="1" lang="en-US" altLang="ja-JP" sz="1200" dirty="0" smtClean="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事業</a:t>
            </a:r>
            <a:r>
              <a:rPr kumimoji="1" lang="ja-JP" altLang="en-US" sz="1200" dirty="0">
                <a:solidFill>
                  <a:srgbClr val="FF0000"/>
                </a:solidFill>
                <a:latin typeface="ＭＳ Ｐゴシック" charset="-128"/>
                <a:ea typeface="ＭＳ Ｐゴシック" charset="-128"/>
              </a:rPr>
              <a:t>の波及効果（事業そのものの横展開や、他の地域・事業者の参入を促進することによる市場形成等</a:t>
            </a:r>
            <a:r>
              <a:rPr kumimoji="1" lang="ja-JP" altLang="en-US" sz="1200" dirty="0" smtClean="0">
                <a:solidFill>
                  <a:srgbClr val="FF0000"/>
                </a:solidFill>
                <a:latin typeface="ＭＳ Ｐゴシック" charset="-128"/>
                <a:ea typeface="ＭＳ Ｐゴシック" charset="-128"/>
              </a:rPr>
              <a:t>）を</a:t>
            </a:r>
            <a:r>
              <a:rPr kumimoji="1" lang="ja-JP" altLang="en-US" sz="1200" dirty="0">
                <a:solidFill>
                  <a:srgbClr val="FF0000"/>
                </a:solidFill>
                <a:latin typeface="ＭＳ Ｐゴシック" charset="-128"/>
                <a:ea typeface="ＭＳ Ｐゴシック" charset="-128"/>
              </a:rPr>
              <a:t>記述</a:t>
            </a:r>
            <a:r>
              <a:rPr kumimoji="1" lang="ja-JP" altLang="en-US" sz="1200" dirty="0" smtClean="0">
                <a:solidFill>
                  <a:srgbClr val="FF0000"/>
                </a:solidFill>
                <a:latin typeface="ＭＳ Ｐゴシック" charset="-128"/>
                <a:ea typeface="ＭＳ Ｐゴシック" charset="-128"/>
              </a:rPr>
              <a:t>する</a:t>
            </a:r>
            <a:endParaRPr kumimoji="1" lang="en-US" altLang="ja-JP" sz="1200" dirty="0" smtClean="0">
              <a:solidFill>
                <a:srgbClr val="FF0000"/>
              </a:solidFill>
              <a:latin typeface="ＭＳ Ｐゴシック" charset="-128"/>
              <a:ea typeface="ＭＳ Ｐゴシック" charset="-128"/>
            </a:endParaRPr>
          </a:p>
        </p:txBody>
      </p:sp>
      <p:sp>
        <p:nvSpPr>
          <p:cNvPr id="49" name="AutoShape 10"/>
          <p:cNvSpPr>
            <a:spLocks noChangeArrowheads="1"/>
          </p:cNvSpPr>
          <p:nvPr/>
        </p:nvSpPr>
        <p:spPr bwMode="auto">
          <a:xfrm>
            <a:off x="6680398" y="5090418"/>
            <a:ext cx="2952328" cy="157894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本年度の目標達成に向けて取り組む内容について記述する</a:t>
            </a:r>
            <a:endParaRPr kumimoji="1" lang="en-US" altLang="ja-JP" sz="1200" dirty="0" smtClean="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対象フィールド、提供サービス、</a:t>
            </a:r>
            <a:r>
              <a:rPr kumimoji="1" lang="ja-JP" altLang="en-US" sz="1200" dirty="0" smtClean="0">
                <a:solidFill>
                  <a:srgbClr val="FF0000"/>
                </a:solidFill>
                <a:latin typeface="ＭＳ Ｐゴシック" charset="-128"/>
                <a:ea typeface="ＭＳ Ｐゴシック" charset="-128"/>
              </a:rPr>
              <a:t>対象者像、対象者数などを記述する</a:t>
            </a:r>
            <a:endParaRPr kumimoji="1" lang="ja-JP" altLang="en-US" sz="1200" dirty="0">
              <a:solidFill>
                <a:srgbClr val="FF0000"/>
              </a:solidFill>
              <a:latin typeface="ＭＳ Ｐゴシック" charset="-128"/>
              <a:ea typeface="ＭＳ Ｐゴシック" charset="-128"/>
            </a:endParaRPr>
          </a:p>
        </p:txBody>
      </p:sp>
      <p:sp>
        <p:nvSpPr>
          <p:cNvPr id="50" name="テキスト ボックス 2"/>
          <p:cNvSpPr txBox="1">
            <a:spLocks noChangeArrowheads="1"/>
          </p:cNvSpPr>
          <p:nvPr/>
        </p:nvSpPr>
        <p:spPr bwMode="auto">
          <a:xfrm>
            <a:off x="3368030" y="4842644"/>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⑥事業の効果</a:t>
            </a:r>
            <a:endParaRPr kumimoji="1" lang="ja-JP" altLang="en-US" sz="1200" dirty="0"/>
          </a:p>
        </p:txBody>
      </p:sp>
      <p:sp>
        <p:nvSpPr>
          <p:cNvPr id="51" name="テキスト ボックス 2"/>
          <p:cNvSpPr txBox="1">
            <a:spLocks noChangeArrowheads="1"/>
          </p:cNvSpPr>
          <p:nvPr/>
        </p:nvSpPr>
        <p:spPr bwMode="auto">
          <a:xfrm>
            <a:off x="6617852" y="4842644"/>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⑨本年度の実施内容</a:t>
            </a:r>
            <a:endParaRPr kumimoji="1" lang="ja-JP" altLang="en-US" sz="1200" dirty="0"/>
          </a:p>
        </p:txBody>
      </p:sp>
      <p:cxnSp>
        <p:nvCxnSpPr>
          <p:cNvPr id="52" name="カギ線コネクタ 7"/>
          <p:cNvCxnSpPr>
            <a:cxnSpLocks noChangeShapeType="1"/>
            <a:stCxn id="47" idx="3"/>
            <a:endCxn id="32" idx="1"/>
          </p:cNvCxnSpPr>
          <p:nvPr/>
        </p:nvCxnSpPr>
        <p:spPr bwMode="auto">
          <a:xfrm flipV="1">
            <a:off x="3152006" y="2017973"/>
            <a:ext cx="273994" cy="3861916"/>
          </a:xfrm>
          <a:prstGeom prst="bentConnector3">
            <a:avLst>
              <a:gd name="adj1" fmla="val 50000"/>
            </a:avLst>
          </a:prstGeom>
          <a:noFill/>
          <a:ln w="44450" algn="ctr">
            <a:solidFill>
              <a:schemeClr val="accent2"/>
            </a:solidFill>
            <a:round/>
            <a:headEnd type="none" w="med" len="med"/>
            <a:tailEnd type="triangle" w="lg" len="sm"/>
          </a:ln>
          <a:extLst>
            <a:ext uri="{909E8E84-426E-40DD-AFC4-6F175D3DCCD1}">
              <a14:hiddenFill xmlns:a14="http://schemas.microsoft.com/office/drawing/2010/main">
                <a:noFill/>
              </a14:hiddenFill>
            </a:ext>
          </a:extLst>
        </p:spPr>
      </p:cxnSp>
      <p:cxnSp>
        <p:nvCxnSpPr>
          <p:cNvPr id="54" name="カギ線コネクタ 7"/>
          <p:cNvCxnSpPr>
            <a:cxnSpLocks noChangeShapeType="1"/>
            <a:stCxn id="48" idx="3"/>
            <a:endCxn id="33" idx="1"/>
          </p:cNvCxnSpPr>
          <p:nvPr/>
        </p:nvCxnSpPr>
        <p:spPr bwMode="auto">
          <a:xfrm flipV="1">
            <a:off x="6378328" y="2017973"/>
            <a:ext cx="302070" cy="3861916"/>
          </a:xfrm>
          <a:prstGeom prst="bentConnector3">
            <a:avLst>
              <a:gd name="adj1" fmla="val 50000"/>
            </a:avLst>
          </a:prstGeom>
          <a:noFill/>
          <a:ln w="44450" algn="ctr">
            <a:solidFill>
              <a:schemeClr val="accent2"/>
            </a:solidFill>
            <a:round/>
            <a:headEnd type="none" w="med" len="med"/>
            <a:tailEnd type="triangle" w="lg" len="sm"/>
          </a:ln>
          <a:extLst>
            <a:ext uri="{909E8E84-426E-40DD-AFC4-6F175D3DCCD1}">
              <a14:hiddenFill xmlns:a14="http://schemas.microsoft.com/office/drawing/2010/main">
                <a:noFill/>
              </a14:hiddenFill>
            </a:ext>
          </a:extLst>
        </p:spPr>
      </p:cxnSp>
      <p:sp>
        <p:nvSpPr>
          <p:cNvPr id="74" name="AutoShape 10"/>
          <p:cNvSpPr>
            <a:spLocks noChangeArrowheads="1"/>
          </p:cNvSpPr>
          <p:nvPr/>
        </p:nvSpPr>
        <p:spPr bwMode="auto">
          <a:xfrm>
            <a:off x="3079998" y="44450"/>
            <a:ext cx="6797661" cy="909466"/>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buFont typeface="Wingdings" panose="05000000000000000000" pitchFamily="2" charset="2"/>
              <a:buChar char="Ø"/>
            </a:pPr>
            <a:r>
              <a:rPr lang="ja-JP" altLang="en-US" sz="1200" dirty="0"/>
              <a:t>書面審査は本ページを基本に行うことに留意し</a:t>
            </a:r>
            <a:r>
              <a:rPr lang="ja-JP" altLang="en-US" sz="1200" dirty="0" smtClean="0"/>
              <a:t>、一読して事業の骨子を理解できるようまとめること。</a:t>
            </a:r>
            <a:endParaRPr lang="en-US" altLang="ja-JP" sz="1200" dirty="0" smtClean="0"/>
          </a:p>
          <a:p>
            <a:pPr marL="171450" indent="-171450" algn="l" eaLnBrk="1" hangingPunct="1">
              <a:buFont typeface="Wingdings" panose="05000000000000000000" pitchFamily="2" charset="2"/>
              <a:buChar char="Ø"/>
            </a:pPr>
            <a:r>
              <a:rPr lang="ja-JP" altLang="en-US" sz="1200" dirty="0" smtClean="0"/>
              <a:t>本ページは</a:t>
            </a:r>
            <a:r>
              <a:rPr lang="en-US" altLang="ja-JP" sz="1200" dirty="0" smtClean="0"/>
              <a:t>1</a:t>
            </a:r>
            <a:r>
              <a:rPr lang="ja-JP" altLang="en-US" sz="1200" dirty="0" smtClean="0"/>
              <a:t>枚に収めること。</a:t>
            </a:r>
            <a:endParaRPr lang="en-US" altLang="ja-JP" sz="1200" dirty="0" smtClean="0"/>
          </a:p>
          <a:p>
            <a:pPr marL="171450" indent="-171450" algn="l" eaLnBrk="1" hangingPunct="1">
              <a:buFont typeface="Wingdings" panose="05000000000000000000" pitchFamily="2" charset="2"/>
              <a:buChar char="Ø"/>
            </a:pPr>
            <a:r>
              <a:rPr lang="ja-JP" altLang="en-US" sz="1200" dirty="0" smtClean="0"/>
              <a:t>各欄のサイズや文字サイズは適宜調整してかまわないただし、文字サイズは</a:t>
            </a:r>
            <a:r>
              <a:rPr lang="en-US" altLang="ja-JP" sz="1200" dirty="0" smtClean="0"/>
              <a:t>10pt</a:t>
            </a:r>
            <a:r>
              <a:rPr lang="ja-JP" altLang="en-US" sz="1200" dirty="0" smtClean="0"/>
              <a:t>以上とする。</a:t>
            </a:r>
            <a:endParaRPr lang="en-US" altLang="ja-JP" sz="1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28588" y="980729"/>
            <a:ext cx="9648825" cy="95622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smtClean="0"/>
              <a:t>事業の全体像</a:t>
            </a:r>
            <a:r>
              <a:rPr kumimoji="1" lang="ja-JP" altLang="en-US" sz="1400" dirty="0"/>
              <a:t>の</a:t>
            </a:r>
            <a:r>
              <a:rPr kumimoji="1" lang="ja-JP" altLang="en-US" sz="1400" dirty="0" smtClean="0"/>
              <a:t>簡潔な説明を数行で記載する。</a:t>
            </a:r>
            <a:endParaRPr kumimoji="1" lang="en-US" altLang="ja-JP" sz="1400" dirty="0" smtClean="0"/>
          </a:p>
          <a:p>
            <a:pPr algn="l" eaLnBrk="1" hangingPunct="1">
              <a:spcBef>
                <a:spcPct val="30000"/>
              </a:spcBef>
              <a:buFont typeface="Wingdings" panose="05000000000000000000" pitchFamily="2" charset="2"/>
              <a:buChar char="ü"/>
            </a:pPr>
            <a:r>
              <a:rPr kumimoji="1" lang="en-US" altLang="ja-JP" sz="1400" dirty="0" smtClean="0"/>
              <a:t>※※※※※※※※※※※</a:t>
            </a:r>
          </a:p>
          <a:p>
            <a:pPr algn="l" eaLnBrk="1" hangingPunct="1">
              <a:spcBef>
                <a:spcPct val="30000"/>
              </a:spcBef>
              <a:buFont typeface="Wingdings" panose="05000000000000000000" pitchFamily="2" charset="2"/>
              <a:buChar char="ü"/>
            </a:pPr>
            <a:r>
              <a:rPr kumimoji="1" lang="en-US" altLang="ja-JP" sz="1400" dirty="0" smtClean="0"/>
              <a:t>※※※※※※※※※※※※※※※※※※※※※※※</a:t>
            </a:r>
            <a:r>
              <a:rPr kumimoji="1" lang="en-US" altLang="ja-JP" sz="1400" dirty="0"/>
              <a:t>※</a:t>
            </a:r>
            <a:endParaRPr kumimoji="1" lang="ja-JP" altLang="en-US" sz="1400" dirty="0"/>
          </a:p>
        </p:txBody>
      </p:sp>
      <p:sp>
        <p:nvSpPr>
          <p:cNvPr id="9219" name="Text Box 2"/>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事業概要</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事業の全体像</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9223" name="正方形/長方形 61"/>
          <p:cNvSpPr>
            <a:spLocks noChangeArrowheads="1"/>
          </p:cNvSpPr>
          <p:nvPr/>
        </p:nvSpPr>
        <p:spPr bwMode="auto">
          <a:xfrm>
            <a:off x="6959600" y="3202186"/>
            <a:ext cx="2232025" cy="3028950"/>
          </a:xfrm>
          <a:prstGeom prst="rect">
            <a:avLst/>
          </a:prstGeom>
          <a:solidFill>
            <a:schemeClr val="bg1"/>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56" name="テキスト ボックス 1"/>
          <p:cNvSpPr txBox="1">
            <a:spLocks noChangeArrowheads="1"/>
          </p:cNvSpPr>
          <p:nvPr/>
        </p:nvSpPr>
        <p:spPr bwMode="auto">
          <a:xfrm>
            <a:off x="673100" y="2852936"/>
            <a:ext cx="3451225" cy="27622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rPr>
              <a:t>事業の全体</a:t>
            </a:r>
            <a:r>
              <a:rPr lang="ja-JP" altLang="en-US" sz="1200" b="1" dirty="0" smtClean="0">
                <a:solidFill>
                  <a:schemeClr val="bg1"/>
                </a:solidFill>
              </a:rPr>
              <a:t>概要図イメージ</a:t>
            </a:r>
            <a:endParaRPr lang="ja-JP" altLang="en-US" sz="1200" b="1" dirty="0">
              <a:solidFill>
                <a:schemeClr val="bg1"/>
              </a:solidFill>
            </a:endParaRPr>
          </a:p>
        </p:txBody>
      </p:sp>
      <p:sp>
        <p:nvSpPr>
          <p:cNvPr id="9225" name="角丸四角形 2"/>
          <p:cNvSpPr>
            <a:spLocks noChangeArrowheads="1"/>
          </p:cNvSpPr>
          <p:nvPr/>
        </p:nvSpPr>
        <p:spPr bwMode="auto">
          <a:xfrm>
            <a:off x="5033963" y="3192661"/>
            <a:ext cx="1781175" cy="2503487"/>
          </a:xfrm>
          <a:prstGeom prst="roundRect">
            <a:avLst>
              <a:gd name="adj" fmla="val 16667"/>
            </a:avLst>
          </a:prstGeom>
          <a:solidFill>
            <a:schemeClr val="bg1"/>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9226" name="テキスト ボックス 3"/>
          <p:cNvSpPr txBox="1">
            <a:spLocks noChangeArrowheads="1"/>
          </p:cNvSpPr>
          <p:nvPr/>
        </p:nvSpPr>
        <p:spPr bwMode="auto">
          <a:xfrm>
            <a:off x="5208588" y="3202186"/>
            <a:ext cx="1435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a:solidFill>
                  <a:srgbClr val="000000"/>
                </a:solidFill>
              </a:rPr>
              <a:t>事業コンソーシアム</a:t>
            </a:r>
          </a:p>
        </p:txBody>
      </p:sp>
      <p:sp>
        <p:nvSpPr>
          <p:cNvPr id="61" name="正方形/長方形 60"/>
          <p:cNvSpPr/>
          <p:nvPr/>
        </p:nvSpPr>
        <p:spPr bwMode="auto">
          <a:xfrm>
            <a:off x="2770188" y="3949898"/>
            <a:ext cx="1435100" cy="468313"/>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〇〇社</a:t>
            </a:r>
          </a:p>
          <a:p>
            <a:pPr>
              <a:defRPr/>
            </a:pPr>
            <a:r>
              <a:rPr lang="ja-JP" altLang="en-US" dirty="0">
                <a:solidFill>
                  <a:srgbClr val="000000"/>
                </a:solidFill>
                <a:ea typeface="ＭＳ Ｐゴシック" charset="-128"/>
              </a:rPr>
              <a:t>（協力団体）</a:t>
            </a:r>
          </a:p>
        </p:txBody>
      </p:sp>
      <p:sp>
        <p:nvSpPr>
          <p:cNvPr id="62" name="正方形/長方形 61"/>
          <p:cNvSpPr/>
          <p:nvPr/>
        </p:nvSpPr>
        <p:spPr bwMode="auto">
          <a:xfrm>
            <a:off x="2770188" y="5351661"/>
            <a:ext cx="1428750" cy="466725"/>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○○保険者</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（協力団体）</a:t>
            </a:r>
          </a:p>
        </p:txBody>
      </p:sp>
      <p:cxnSp>
        <p:nvCxnSpPr>
          <p:cNvPr id="9229" name="カギ線コネクタ 5"/>
          <p:cNvCxnSpPr>
            <a:cxnSpLocks noChangeShapeType="1"/>
            <a:stCxn id="61" idx="1"/>
            <a:endCxn id="82" idx="0"/>
          </p:cNvCxnSpPr>
          <p:nvPr/>
        </p:nvCxnSpPr>
        <p:spPr bwMode="auto">
          <a:xfrm rot="10800000" flipV="1">
            <a:off x="1920875" y="4183261"/>
            <a:ext cx="849313" cy="558800"/>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0" name="カギ線コネクタ 21"/>
          <p:cNvCxnSpPr>
            <a:cxnSpLocks noChangeShapeType="1"/>
            <a:stCxn id="62" idx="1"/>
            <a:endCxn id="82" idx="2"/>
          </p:cNvCxnSpPr>
          <p:nvPr/>
        </p:nvCxnSpPr>
        <p:spPr bwMode="auto">
          <a:xfrm rot="10800000">
            <a:off x="1920875" y="5237361"/>
            <a:ext cx="849313" cy="347662"/>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1" name="カギ線コネクタ 26"/>
          <p:cNvCxnSpPr>
            <a:cxnSpLocks noChangeShapeType="1"/>
            <a:stCxn id="82" idx="1"/>
            <a:endCxn id="62" idx="2"/>
          </p:cNvCxnSpPr>
          <p:nvPr/>
        </p:nvCxnSpPr>
        <p:spPr bwMode="auto">
          <a:xfrm rot="10800000" flipH="1" flipV="1">
            <a:off x="1203325" y="4989711"/>
            <a:ext cx="2281238" cy="828675"/>
          </a:xfrm>
          <a:prstGeom prst="bentConnector4">
            <a:avLst>
              <a:gd name="adj1" fmla="val 10440"/>
              <a:gd name="adj2" fmla="val 134431"/>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9232" name="テキスト ボックス 22"/>
          <p:cNvSpPr txBox="1">
            <a:spLocks noChangeArrowheads="1"/>
          </p:cNvSpPr>
          <p:nvPr/>
        </p:nvSpPr>
        <p:spPr bwMode="auto">
          <a:xfrm>
            <a:off x="1509713" y="5877123"/>
            <a:ext cx="16081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○○サービスの料金支払</a:t>
            </a:r>
          </a:p>
        </p:txBody>
      </p:sp>
      <p:sp>
        <p:nvSpPr>
          <p:cNvPr id="9233" name="テキスト ボックス 30"/>
          <p:cNvSpPr txBox="1">
            <a:spLocks noChangeArrowheads="1"/>
          </p:cNvSpPr>
          <p:nvPr/>
        </p:nvSpPr>
        <p:spPr bwMode="auto">
          <a:xfrm>
            <a:off x="1509713" y="5612011"/>
            <a:ext cx="13446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○○サービスの提供</a:t>
            </a:r>
          </a:p>
        </p:txBody>
      </p:sp>
      <p:sp>
        <p:nvSpPr>
          <p:cNvPr id="9234" name="テキスト ボックス 31"/>
          <p:cNvSpPr txBox="1">
            <a:spLocks noChangeArrowheads="1"/>
          </p:cNvSpPr>
          <p:nvPr/>
        </p:nvSpPr>
        <p:spPr bwMode="auto">
          <a:xfrm>
            <a:off x="1511300" y="3986411"/>
            <a:ext cx="1193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a:t>
            </a:r>
          </a:p>
          <a:p>
            <a:pPr eaLnBrk="1" hangingPunct="1"/>
            <a:r>
              <a:rPr lang="ja-JP" altLang="en-US">
                <a:solidFill>
                  <a:srgbClr val="000000"/>
                </a:solidFill>
              </a:rPr>
              <a:t>提供</a:t>
            </a:r>
          </a:p>
        </p:txBody>
      </p:sp>
      <p:cxnSp>
        <p:nvCxnSpPr>
          <p:cNvPr id="9235" name="直線矢印コネクタ 37"/>
          <p:cNvCxnSpPr>
            <a:cxnSpLocks noChangeShapeType="1"/>
          </p:cNvCxnSpPr>
          <p:nvPr/>
        </p:nvCxnSpPr>
        <p:spPr bwMode="auto">
          <a:xfrm flipH="1">
            <a:off x="4197350" y="4026098"/>
            <a:ext cx="828675"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6" name="直線矢印コネクタ 48"/>
          <p:cNvCxnSpPr>
            <a:cxnSpLocks noChangeShapeType="1"/>
          </p:cNvCxnSpPr>
          <p:nvPr/>
        </p:nvCxnSpPr>
        <p:spPr bwMode="auto">
          <a:xfrm>
            <a:off x="4198938" y="4224536"/>
            <a:ext cx="82708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37" name="テキスト ボックス 52"/>
          <p:cNvSpPr txBox="1">
            <a:spLocks noChangeArrowheads="1"/>
          </p:cNvSpPr>
          <p:nvPr/>
        </p:nvSpPr>
        <p:spPr bwMode="auto">
          <a:xfrm>
            <a:off x="4197350" y="4189611"/>
            <a:ext cx="819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○○データ</a:t>
            </a:r>
            <a:endParaRPr lang="en-US" altLang="ja-JP">
              <a:solidFill>
                <a:srgbClr val="000000"/>
              </a:solidFill>
            </a:endParaRPr>
          </a:p>
          <a:p>
            <a:pPr eaLnBrk="1" hangingPunct="1"/>
            <a:r>
              <a:rPr lang="ja-JP" altLang="en-US">
                <a:solidFill>
                  <a:srgbClr val="000000"/>
                </a:solidFill>
              </a:rPr>
              <a:t>の提供</a:t>
            </a:r>
          </a:p>
        </p:txBody>
      </p:sp>
      <p:cxnSp>
        <p:nvCxnSpPr>
          <p:cNvPr id="9238" name="直線矢印コネクタ 53"/>
          <p:cNvCxnSpPr>
            <a:cxnSpLocks noChangeShapeType="1"/>
          </p:cNvCxnSpPr>
          <p:nvPr/>
        </p:nvCxnSpPr>
        <p:spPr bwMode="auto">
          <a:xfrm flipH="1" flipV="1">
            <a:off x="4205288" y="5410398"/>
            <a:ext cx="82073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39" name="テキスト ボックス 54"/>
          <p:cNvSpPr txBox="1">
            <a:spLocks noChangeArrowheads="1"/>
          </p:cNvSpPr>
          <p:nvPr/>
        </p:nvSpPr>
        <p:spPr bwMode="auto">
          <a:xfrm>
            <a:off x="4129088" y="5015111"/>
            <a:ext cx="95567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○○サービスの提供</a:t>
            </a:r>
          </a:p>
        </p:txBody>
      </p:sp>
      <p:cxnSp>
        <p:nvCxnSpPr>
          <p:cNvPr id="9240" name="カギ線コネクタ 55"/>
          <p:cNvCxnSpPr>
            <a:cxnSpLocks noChangeShapeType="1"/>
            <a:stCxn id="61" idx="2"/>
          </p:cNvCxnSpPr>
          <p:nvPr/>
        </p:nvCxnSpPr>
        <p:spPr bwMode="auto">
          <a:xfrm rot="16200000" flipH="1">
            <a:off x="4020344" y="3885605"/>
            <a:ext cx="473075" cy="1538287"/>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9241" name="カギ線コネクタ 58"/>
          <p:cNvCxnSpPr>
            <a:cxnSpLocks noChangeShapeType="1"/>
            <a:stCxn id="62" idx="0"/>
          </p:cNvCxnSpPr>
          <p:nvPr/>
        </p:nvCxnSpPr>
        <p:spPr bwMode="auto">
          <a:xfrm rot="5400000" flipH="1" flipV="1">
            <a:off x="4076700" y="4402336"/>
            <a:ext cx="357188" cy="1541462"/>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9242" name="テキスト ボックス 61"/>
          <p:cNvSpPr txBox="1">
            <a:spLocks noChangeArrowheads="1"/>
          </p:cNvSpPr>
          <p:nvPr/>
        </p:nvSpPr>
        <p:spPr bwMode="auto">
          <a:xfrm>
            <a:off x="2676525" y="4575373"/>
            <a:ext cx="15509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○○サービスの料金支払</a:t>
            </a:r>
          </a:p>
        </p:txBody>
      </p:sp>
      <p:sp>
        <p:nvSpPr>
          <p:cNvPr id="9243" name="テキスト ボックス 62"/>
          <p:cNvSpPr txBox="1">
            <a:spLocks noChangeArrowheads="1"/>
          </p:cNvSpPr>
          <p:nvPr/>
        </p:nvSpPr>
        <p:spPr bwMode="auto">
          <a:xfrm>
            <a:off x="2657475" y="5127823"/>
            <a:ext cx="15668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○○サービスの料金支払</a:t>
            </a:r>
          </a:p>
        </p:txBody>
      </p:sp>
      <p:cxnSp>
        <p:nvCxnSpPr>
          <p:cNvPr id="9244" name="直線矢印コネクタ 63"/>
          <p:cNvCxnSpPr>
            <a:cxnSpLocks noChangeShapeType="1"/>
          </p:cNvCxnSpPr>
          <p:nvPr/>
        </p:nvCxnSpPr>
        <p:spPr bwMode="auto">
          <a:xfrm>
            <a:off x="4205288" y="5532636"/>
            <a:ext cx="82073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45" name="テキスト ボックス 64"/>
          <p:cNvSpPr txBox="1">
            <a:spLocks noChangeArrowheads="1"/>
          </p:cNvSpPr>
          <p:nvPr/>
        </p:nvSpPr>
        <p:spPr bwMode="auto">
          <a:xfrm>
            <a:off x="4197350" y="5497711"/>
            <a:ext cx="819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○○データ</a:t>
            </a:r>
            <a:endParaRPr lang="en-US" altLang="ja-JP">
              <a:solidFill>
                <a:srgbClr val="000000"/>
              </a:solidFill>
            </a:endParaRPr>
          </a:p>
          <a:p>
            <a:pPr eaLnBrk="1" hangingPunct="1"/>
            <a:r>
              <a:rPr lang="ja-JP" altLang="en-US">
                <a:solidFill>
                  <a:srgbClr val="000000"/>
                </a:solidFill>
              </a:rPr>
              <a:t>の提供</a:t>
            </a:r>
          </a:p>
        </p:txBody>
      </p:sp>
      <p:sp>
        <p:nvSpPr>
          <p:cNvPr id="9246" name="角丸四角形 85"/>
          <p:cNvSpPr>
            <a:spLocks noChangeArrowheads="1"/>
          </p:cNvSpPr>
          <p:nvPr/>
        </p:nvSpPr>
        <p:spPr bwMode="auto">
          <a:xfrm>
            <a:off x="1101725" y="4607123"/>
            <a:ext cx="4025900" cy="1611313"/>
          </a:xfrm>
          <a:prstGeom prst="roundRect">
            <a:avLst>
              <a:gd name="adj" fmla="val 9690"/>
            </a:avLst>
          </a:prstGeom>
          <a:noFill/>
          <a:ln w="31750" algn="ctr">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82" name="正方形/長方形 81"/>
          <p:cNvSpPr/>
          <p:nvPr/>
        </p:nvSpPr>
        <p:spPr bwMode="auto">
          <a:xfrm>
            <a:off x="1203325" y="4742061"/>
            <a:ext cx="1435100" cy="495300"/>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サービス利用者</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○○ハイリスク者</a:t>
            </a:r>
            <a:endParaRPr lang="en-US" altLang="ja-JP" dirty="0">
              <a:solidFill>
                <a:srgbClr val="000000"/>
              </a:solidFill>
              <a:ea typeface="ＭＳ Ｐゴシック" charset="-128"/>
            </a:endParaRPr>
          </a:p>
          <a:p>
            <a:pPr>
              <a:defRPr/>
            </a:pPr>
            <a:r>
              <a:rPr lang="en-US" altLang="ja-JP" dirty="0">
                <a:solidFill>
                  <a:srgbClr val="000000"/>
                </a:solidFill>
                <a:ea typeface="ＭＳ Ｐゴシック" charset="-128"/>
              </a:rPr>
              <a:t>(</a:t>
            </a:r>
            <a:r>
              <a:rPr lang="ja-JP" altLang="en-US" dirty="0">
                <a:solidFill>
                  <a:srgbClr val="000000"/>
                </a:solidFill>
                <a:ea typeface="ＭＳ Ｐゴシック" charset="-128"/>
              </a:rPr>
              <a:t>○○住民）</a:t>
            </a:r>
          </a:p>
        </p:txBody>
      </p:sp>
      <p:sp>
        <p:nvSpPr>
          <p:cNvPr id="9248" name="テキスト ボックス 88"/>
          <p:cNvSpPr txBox="1">
            <a:spLocks noChangeArrowheads="1"/>
          </p:cNvSpPr>
          <p:nvPr/>
        </p:nvSpPr>
        <p:spPr bwMode="auto">
          <a:xfrm>
            <a:off x="573088" y="4784923"/>
            <a:ext cx="554037"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a:solidFill>
                  <a:schemeClr val="accent2"/>
                </a:solidFill>
              </a:rPr>
              <a:t>既に実施している部分</a:t>
            </a:r>
          </a:p>
        </p:txBody>
      </p:sp>
      <p:sp>
        <p:nvSpPr>
          <p:cNvPr id="84" name="フローチャート : 複数書類 46"/>
          <p:cNvSpPr>
            <a:spLocks noChangeArrowheads="1"/>
          </p:cNvSpPr>
          <p:nvPr/>
        </p:nvSpPr>
        <p:spPr bwMode="auto">
          <a:xfrm>
            <a:off x="7048500" y="5510411"/>
            <a:ext cx="2051050" cy="258762"/>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a:solidFill>
                  <a:srgbClr val="000000"/>
                </a:solidFill>
              </a:rPr>
              <a:t>成果③：○○連携ガイドライン</a:t>
            </a:r>
          </a:p>
        </p:txBody>
      </p:sp>
      <p:sp>
        <p:nvSpPr>
          <p:cNvPr id="85" name="フローチャート : 複数書類 51"/>
          <p:cNvSpPr>
            <a:spLocks noChangeArrowheads="1"/>
          </p:cNvSpPr>
          <p:nvPr/>
        </p:nvSpPr>
        <p:spPr bwMode="auto">
          <a:xfrm>
            <a:off x="7048500" y="3391098"/>
            <a:ext cx="2051050" cy="258763"/>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成果①：○○プロモーション手法</a:t>
            </a:r>
          </a:p>
        </p:txBody>
      </p:sp>
      <p:sp>
        <p:nvSpPr>
          <p:cNvPr id="86" name="フローチャート : 複数書類 52"/>
          <p:cNvSpPr>
            <a:spLocks noChangeArrowheads="1"/>
          </p:cNvSpPr>
          <p:nvPr/>
        </p:nvSpPr>
        <p:spPr bwMode="auto">
          <a:xfrm>
            <a:off x="7048500" y="4527748"/>
            <a:ext cx="2051050" cy="258763"/>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成果②：</a:t>
            </a:r>
            <a:r>
              <a:rPr lang="ja-JP" altLang="en-US" sz="1100" b="1" dirty="0" smtClean="0">
                <a:solidFill>
                  <a:srgbClr val="000000"/>
                </a:solidFill>
              </a:rPr>
              <a:t>○○予防指標</a:t>
            </a:r>
            <a:endParaRPr lang="en-US" altLang="ja-JP" sz="1100" b="1" dirty="0">
              <a:solidFill>
                <a:srgbClr val="000000"/>
              </a:solidFill>
            </a:endParaRPr>
          </a:p>
        </p:txBody>
      </p:sp>
      <p:sp>
        <p:nvSpPr>
          <p:cNvPr id="9252" name="テキスト ボックス 88"/>
          <p:cNvSpPr txBox="1">
            <a:spLocks noChangeArrowheads="1"/>
          </p:cNvSpPr>
          <p:nvPr/>
        </p:nvSpPr>
        <p:spPr bwMode="auto">
          <a:xfrm>
            <a:off x="7188200" y="3062486"/>
            <a:ext cx="1820863"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a:solidFill>
                  <a:srgbClr val="FF0000"/>
                </a:solidFill>
              </a:rPr>
              <a:t>事業実施による成果（例）</a:t>
            </a:r>
          </a:p>
        </p:txBody>
      </p:sp>
      <p:sp>
        <p:nvSpPr>
          <p:cNvPr id="9253" name="テキスト ボックス 42"/>
          <p:cNvSpPr txBox="1">
            <a:spLocks noChangeArrowheads="1"/>
          </p:cNvSpPr>
          <p:nvPr/>
        </p:nvSpPr>
        <p:spPr bwMode="auto">
          <a:xfrm>
            <a:off x="7048500" y="5789811"/>
            <a:ext cx="205105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buFont typeface="Arial" panose="020B0604020202020204" pitchFamily="34" charset="0"/>
              <a:buChar char="•"/>
            </a:pPr>
            <a:r>
              <a:rPr lang="ja-JP" altLang="en-US">
                <a:solidFill>
                  <a:srgbClr val="000000"/>
                </a:solidFill>
              </a:rPr>
              <a:t>〇〇保険者と○○事業者との連携モデル構築に活用</a:t>
            </a:r>
          </a:p>
        </p:txBody>
      </p:sp>
      <p:sp>
        <p:nvSpPr>
          <p:cNvPr id="9254" name="テキスト ボックス 42"/>
          <p:cNvSpPr txBox="1">
            <a:spLocks noChangeArrowheads="1"/>
          </p:cNvSpPr>
          <p:nvPr/>
        </p:nvSpPr>
        <p:spPr bwMode="auto">
          <a:xfrm>
            <a:off x="7048500" y="3678436"/>
            <a:ext cx="205105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buFont typeface="Arial" panose="020B0604020202020204" pitchFamily="34" charset="0"/>
              <a:buChar char="•"/>
            </a:pPr>
            <a:r>
              <a:rPr lang="ja-JP" altLang="en-US">
                <a:solidFill>
                  <a:srgbClr val="000000"/>
                </a:solidFill>
              </a:rPr>
              <a:t>○○予防・生活支援サービスへの保険者からの介入方法として活用</a:t>
            </a:r>
          </a:p>
        </p:txBody>
      </p:sp>
      <p:sp>
        <p:nvSpPr>
          <p:cNvPr id="9255" name="テキスト ボックス 42"/>
          <p:cNvSpPr txBox="1">
            <a:spLocks noChangeArrowheads="1"/>
          </p:cNvSpPr>
          <p:nvPr/>
        </p:nvSpPr>
        <p:spPr bwMode="auto">
          <a:xfrm>
            <a:off x="7048500" y="4800798"/>
            <a:ext cx="205105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buFont typeface="Arial" panose="020B0604020202020204" pitchFamily="34" charset="0"/>
              <a:buChar char="•"/>
            </a:pPr>
            <a:r>
              <a:rPr lang="ja-JP" altLang="en-US">
                <a:solidFill>
                  <a:srgbClr val="000000"/>
                </a:solidFill>
              </a:rPr>
              <a:t>保険者の介護予防促進、効果測定に活用</a:t>
            </a:r>
          </a:p>
        </p:txBody>
      </p:sp>
      <p:sp>
        <p:nvSpPr>
          <p:cNvPr id="91" name="正方形/長方形 90"/>
          <p:cNvSpPr/>
          <p:nvPr/>
        </p:nvSpPr>
        <p:spPr bwMode="auto">
          <a:xfrm>
            <a:off x="2782888" y="3254573"/>
            <a:ext cx="1422400" cy="395288"/>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○○社</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（協力団体）</a:t>
            </a:r>
          </a:p>
        </p:txBody>
      </p:sp>
      <p:cxnSp>
        <p:nvCxnSpPr>
          <p:cNvPr id="9257" name="直線矢印コネクタ 37"/>
          <p:cNvCxnSpPr>
            <a:cxnSpLocks noChangeShapeType="1"/>
            <a:stCxn id="91" idx="2"/>
            <a:endCxn id="61" idx="0"/>
          </p:cNvCxnSpPr>
          <p:nvPr/>
        </p:nvCxnSpPr>
        <p:spPr bwMode="auto">
          <a:xfrm flipH="1">
            <a:off x="3487738" y="3649861"/>
            <a:ext cx="6350" cy="300037"/>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58" name="テキスト ボックス 42"/>
          <p:cNvSpPr txBox="1">
            <a:spLocks noChangeArrowheads="1"/>
          </p:cNvSpPr>
          <p:nvPr/>
        </p:nvSpPr>
        <p:spPr bwMode="auto">
          <a:xfrm>
            <a:off x="2425700" y="3626048"/>
            <a:ext cx="13573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健康投資</a:t>
            </a:r>
          </a:p>
        </p:txBody>
      </p:sp>
      <p:sp>
        <p:nvSpPr>
          <p:cNvPr id="94" name="四角形吹き出し 60"/>
          <p:cNvSpPr>
            <a:spLocks noChangeArrowheads="1"/>
          </p:cNvSpPr>
          <p:nvPr/>
        </p:nvSpPr>
        <p:spPr bwMode="auto">
          <a:xfrm>
            <a:off x="1804988" y="3276798"/>
            <a:ext cx="900112" cy="215900"/>
          </a:xfrm>
          <a:prstGeom prst="wedgeRectCallout">
            <a:avLst>
              <a:gd name="adj1" fmla="val 36503"/>
              <a:gd name="adj2" fmla="val 92575"/>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成果②の活用</a:t>
            </a:r>
          </a:p>
        </p:txBody>
      </p:sp>
      <p:sp>
        <p:nvSpPr>
          <p:cNvPr id="95" name="四角形吹き出し 66"/>
          <p:cNvSpPr>
            <a:spLocks noChangeArrowheads="1"/>
          </p:cNvSpPr>
          <p:nvPr/>
        </p:nvSpPr>
        <p:spPr bwMode="auto">
          <a:xfrm>
            <a:off x="1203325" y="3705423"/>
            <a:ext cx="903288" cy="217488"/>
          </a:xfrm>
          <a:prstGeom prst="wedgeRectCallout">
            <a:avLst>
              <a:gd name="adj1" fmla="val -6176"/>
              <a:gd name="adj2" fmla="val 98758"/>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成果①の活用</a:t>
            </a:r>
          </a:p>
        </p:txBody>
      </p:sp>
      <p:sp>
        <p:nvSpPr>
          <p:cNvPr id="9261" name="テキスト ボックス 88"/>
          <p:cNvSpPr txBox="1">
            <a:spLocks noChangeArrowheads="1"/>
          </p:cNvSpPr>
          <p:nvPr/>
        </p:nvSpPr>
        <p:spPr bwMode="auto">
          <a:xfrm>
            <a:off x="593765" y="3337123"/>
            <a:ext cx="55399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dirty="0" smtClean="0">
                <a:solidFill>
                  <a:srgbClr val="FF0000"/>
                </a:solidFill>
              </a:rPr>
              <a:t>本事業において</a:t>
            </a:r>
            <a:endParaRPr lang="en-US" altLang="ja-JP" sz="1200" dirty="0" smtClean="0">
              <a:solidFill>
                <a:srgbClr val="FF0000"/>
              </a:solidFill>
            </a:endParaRPr>
          </a:p>
          <a:p>
            <a:pPr eaLnBrk="1" hangingPunct="1"/>
            <a:r>
              <a:rPr lang="ja-JP" altLang="en-US" sz="1200" dirty="0">
                <a:solidFill>
                  <a:srgbClr val="FF0000"/>
                </a:solidFill>
              </a:rPr>
              <a:t>実施</a:t>
            </a:r>
            <a:r>
              <a:rPr lang="ja-JP" altLang="en-US" sz="1200" dirty="0" smtClean="0">
                <a:solidFill>
                  <a:srgbClr val="FF0000"/>
                </a:solidFill>
              </a:rPr>
              <a:t>する</a:t>
            </a:r>
            <a:r>
              <a:rPr lang="ja-JP" altLang="en-US" sz="1200" dirty="0">
                <a:solidFill>
                  <a:srgbClr val="FF0000"/>
                </a:solidFill>
              </a:rPr>
              <a:t>部分</a:t>
            </a:r>
          </a:p>
        </p:txBody>
      </p:sp>
      <p:sp>
        <p:nvSpPr>
          <p:cNvPr id="9262" name="テキスト ボックス 42"/>
          <p:cNvSpPr txBox="1">
            <a:spLocks noChangeArrowheads="1"/>
          </p:cNvSpPr>
          <p:nvPr/>
        </p:nvSpPr>
        <p:spPr bwMode="auto">
          <a:xfrm>
            <a:off x="4132263" y="3468886"/>
            <a:ext cx="947737"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○○サービスの提供、○○人材の派遣</a:t>
            </a:r>
          </a:p>
        </p:txBody>
      </p:sp>
      <p:sp>
        <p:nvSpPr>
          <p:cNvPr id="98" name="正方形/長方形 11"/>
          <p:cNvSpPr>
            <a:spLocks noChangeArrowheads="1"/>
          </p:cNvSpPr>
          <p:nvPr/>
        </p:nvSpPr>
        <p:spPr bwMode="auto">
          <a:xfrm>
            <a:off x="5205413" y="5837436"/>
            <a:ext cx="1433512"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smtClean="0">
                <a:solidFill>
                  <a:srgbClr val="000000"/>
                </a:solidFill>
              </a:rPr>
              <a:t>地域版協議会</a:t>
            </a:r>
            <a:endParaRPr lang="en-US" altLang="ja-JP" dirty="0" smtClean="0">
              <a:solidFill>
                <a:srgbClr val="000000"/>
              </a:solidFill>
            </a:endParaRPr>
          </a:p>
          <a:p>
            <a:pPr eaLnBrk="1" hangingPunct="1">
              <a:defRPr/>
            </a:pPr>
            <a:r>
              <a:rPr lang="ja-JP" altLang="en-US" dirty="0" smtClean="0">
                <a:solidFill>
                  <a:srgbClr val="000000"/>
                </a:solidFill>
              </a:rPr>
              <a:t>（連携団体）</a:t>
            </a:r>
          </a:p>
        </p:txBody>
      </p:sp>
      <p:sp>
        <p:nvSpPr>
          <p:cNvPr id="9264" name="上下矢印 6"/>
          <p:cNvSpPr>
            <a:spLocks noChangeArrowheads="1"/>
          </p:cNvSpPr>
          <p:nvPr/>
        </p:nvSpPr>
        <p:spPr bwMode="auto">
          <a:xfrm>
            <a:off x="5681663" y="5573911"/>
            <a:ext cx="514350" cy="238125"/>
          </a:xfrm>
          <a:prstGeom prst="upDownArrow">
            <a:avLst>
              <a:gd name="adj1" fmla="val 50000"/>
              <a:gd name="adj2" fmla="val 28338"/>
            </a:avLst>
          </a:prstGeom>
          <a:solidFill>
            <a:schemeClr val="bg1"/>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900">
                <a:solidFill>
                  <a:srgbClr val="000000"/>
                </a:solidFill>
              </a:rPr>
              <a:t>連携</a:t>
            </a:r>
          </a:p>
        </p:txBody>
      </p:sp>
      <p:sp>
        <p:nvSpPr>
          <p:cNvPr id="100" name="正方形/長方形 1"/>
          <p:cNvSpPr>
            <a:spLocks noChangeArrowheads="1"/>
          </p:cNvSpPr>
          <p:nvPr/>
        </p:nvSpPr>
        <p:spPr bwMode="auto">
          <a:xfrm>
            <a:off x="5208588" y="3499048"/>
            <a:ext cx="1435100"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（株）○○</a:t>
            </a:r>
            <a:endParaRPr lang="en-US" altLang="ja-JP" dirty="0">
              <a:solidFill>
                <a:srgbClr val="000000"/>
              </a:solidFill>
            </a:endParaRPr>
          </a:p>
          <a:p>
            <a:pPr eaLnBrk="1" hangingPunct="1">
              <a:defRPr/>
            </a:pPr>
            <a:r>
              <a:rPr lang="ja-JP" altLang="en-US" dirty="0">
                <a:solidFill>
                  <a:srgbClr val="000000"/>
                </a:solidFill>
              </a:rPr>
              <a:t>（○○サービス提供）</a:t>
            </a:r>
          </a:p>
        </p:txBody>
      </p:sp>
      <p:sp>
        <p:nvSpPr>
          <p:cNvPr id="101" name="正方形/長方形 10"/>
          <p:cNvSpPr>
            <a:spLocks noChangeArrowheads="1"/>
          </p:cNvSpPr>
          <p:nvPr/>
        </p:nvSpPr>
        <p:spPr bwMode="auto">
          <a:xfrm>
            <a:off x="5208588" y="4592836"/>
            <a:ext cx="1435100" cy="392112"/>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a:solidFill>
                  <a:srgbClr val="000000"/>
                </a:solidFill>
              </a:rPr>
              <a:t>医療法人○○</a:t>
            </a:r>
            <a:endParaRPr lang="en-US" altLang="ja-JP">
              <a:solidFill>
                <a:srgbClr val="000000"/>
              </a:solidFill>
            </a:endParaRPr>
          </a:p>
          <a:p>
            <a:pPr eaLnBrk="1" hangingPunct="1">
              <a:defRPr/>
            </a:pPr>
            <a:r>
              <a:rPr lang="ja-JP" altLang="en-US">
                <a:solidFill>
                  <a:srgbClr val="000000"/>
                </a:solidFill>
              </a:rPr>
              <a:t>（ ○○サービス提供）</a:t>
            </a:r>
          </a:p>
        </p:txBody>
      </p:sp>
      <p:sp>
        <p:nvSpPr>
          <p:cNvPr id="102" name="正方形/長方形 11"/>
          <p:cNvSpPr>
            <a:spLocks noChangeArrowheads="1"/>
          </p:cNvSpPr>
          <p:nvPr/>
        </p:nvSpPr>
        <p:spPr bwMode="auto">
          <a:xfrm>
            <a:off x="5208588" y="5137348"/>
            <a:ext cx="1435100"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en-US" altLang="ja-JP">
                <a:solidFill>
                  <a:srgbClr val="000000"/>
                </a:solidFill>
              </a:rPr>
              <a:t>NPO</a:t>
            </a:r>
            <a:r>
              <a:rPr lang="ja-JP" altLang="en-US">
                <a:solidFill>
                  <a:srgbClr val="000000"/>
                </a:solidFill>
              </a:rPr>
              <a:t>法人○○</a:t>
            </a:r>
            <a:endParaRPr lang="en-US" altLang="ja-JP">
              <a:solidFill>
                <a:srgbClr val="000000"/>
              </a:solidFill>
            </a:endParaRPr>
          </a:p>
          <a:p>
            <a:pPr eaLnBrk="1" hangingPunct="1">
              <a:defRPr/>
            </a:pPr>
            <a:r>
              <a:rPr lang="ja-JP" altLang="en-US">
                <a:solidFill>
                  <a:srgbClr val="000000"/>
                </a:solidFill>
              </a:rPr>
              <a:t>（○○サービス提供）</a:t>
            </a:r>
          </a:p>
        </p:txBody>
      </p:sp>
      <p:sp>
        <p:nvSpPr>
          <p:cNvPr id="103" name="正方形/長方形 1"/>
          <p:cNvSpPr>
            <a:spLocks noChangeArrowheads="1"/>
          </p:cNvSpPr>
          <p:nvPr/>
        </p:nvSpPr>
        <p:spPr bwMode="auto">
          <a:xfrm>
            <a:off x="5221288" y="4046736"/>
            <a:ext cx="1435100"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a:solidFill>
                  <a:srgbClr val="000000"/>
                </a:solidFill>
              </a:rPr>
              <a:t>（株）○○</a:t>
            </a:r>
            <a:endParaRPr lang="en-US" altLang="ja-JP">
              <a:solidFill>
                <a:srgbClr val="000000"/>
              </a:solidFill>
            </a:endParaRPr>
          </a:p>
          <a:p>
            <a:pPr eaLnBrk="1" hangingPunct="1">
              <a:defRPr/>
            </a:pPr>
            <a:r>
              <a:rPr lang="ja-JP" altLang="en-US">
                <a:solidFill>
                  <a:srgbClr val="000000"/>
                </a:solidFill>
              </a:rPr>
              <a:t>（○○システム・商品開発）</a:t>
            </a:r>
          </a:p>
        </p:txBody>
      </p:sp>
      <p:sp>
        <p:nvSpPr>
          <p:cNvPr id="9269" name="角丸四角形 85"/>
          <p:cNvSpPr>
            <a:spLocks noChangeArrowheads="1"/>
          </p:cNvSpPr>
          <p:nvPr/>
        </p:nvSpPr>
        <p:spPr bwMode="auto">
          <a:xfrm>
            <a:off x="1101725" y="3192661"/>
            <a:ext cx="4024313" cy="1368425"/>
          </a:xfrm>
          <a:prstGeom prst="roundRect">
            <a:avLst>
              <a:gd name="adj" fmla="val 9690"/>
            </a:avLst>
          </a:prstGeom>
          <a:noFill/>
          <a:ln w="317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105" name="四角形吹き出し 67"/>
          <p:cNvSpPr>
            <a:spLocks noChangeArrowheads="1"/>
          </p:cNvSpPr>
          <p:nvPr/>
        </p:nvSpPr>
        <p:spPr bwMode="auto">
          <a:xfrm>
            <a:off x="4132263" y="3238698"/>
            <a:ext cx="863600" cy="215900"/>
          </a:xfrm>
          <a:prstGeom prst="wedgeRectCallout">
            <a:avLst>
              <a:gd name="adj1" fmla="val -26831"/>
              <a:gd name="adj2" fmla="val 74986"/>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成果③の活用</a:t>
            </a:r>
          </a:p>
        </p:txBody>
      </p:sp>
      <p:sp>
        <p:nvSpPr>
          <p:cNvPr id="57" name="AutoShape 10"/>
          <p:cNvSpPr>
            <a:spLocks noChangeArrowheads="1"/>
          </p:cNvSpPr>
          <p:nvPr/>
        </p:nvSpPr>
        <p:spPr bwMode="auto">
          <a:xfrm>
            <a:off x="4331911" y="1161641"/>
            <a:ext cx="5501382" cy="189767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a:t>
            </a:r>
            <a:r>
              <a:rPr lang="ja-JP" altLang="en-US" sz="1100" dirty="0" smtClean="0"/>
              <a:t>事業全体概要図・事業実施イメージについて</a:t>
            </a:r>
            <a:endParaRPr lang="en-US" altLang="ja-JP" sz="1100" dirty="0" smtClean="0"/>
          </a:p>
          <a:p>
            <a:pPr marL="171450" indent="-171450" algn="l" eaLnBrk="1" hangingPunct="1">
              <a:buFont typeface="Wingdings" panose="05000000000000000000" pitchFamily="2" charset="2"/>
              <a:buChar char="ü"/>
            </a:pPr>
            <a:r>
              <a:rPr lang="ja-JP" altLang="en-US" sz="1100" dirty="0" smtClean="0"/>
              <a:t>主</a:t>
            </a:r>
            <a:r>
              <a:rPr lang="ja-JP" altLang="en-US" sz="1100" dirty="0"/>
              <a:t>な事業内容とともに、誰が誰にどのような商品・サービスを提供するのか、商品・サービス提供のために必要なリソース等と調達先を金の流れとともに図示する。</a:t>
            </a:r>
          </a:p>
          <a:p>
            <a:pPr marL="171450" indent="-171450" algn="l" eaLnBrk="1" hangingPunct="1">
              <a:buFont typeface="Wingdings" panose="05000000000000000000" pitchFamily="2" charset="2"/>
              <a:buChar char="ü"/>
            </a:pPr>
            <a:r>
              <a:rPr lang="ja-JP" altLang="en-US" sz="1100" dirty="0"/>
              <a:t>また、事業の特徴や工夫、サービスを利用することによる効果も併記する</a:t>
            </a:r>
            <a:r>
              <a:rPr lang="ja-JP" altLang="en-US" sz="1100" dirty="0" smtClean="0"/>
              <a:t>。</a:t>
            </a:r>
            <a:endParaRPr lang="en-US" altLang="ja-JP" sz="1100" dirty="0" smtClean="0"/>
          </a:p>
          <a:p>
            <a:pPr marL="171450" indent="-171450" algn="l" eaLnBrk="1" hangingPunct="1">
              <a:buFont typeface="Wingdings" panose="05000000000000000000" pitchFamily="2" charset="2"/>
              <a:buChar char="ü"/>
            </a:pPr>
            <a:r>
              <a:rPr lang="ja-JP" altLang="en-US" sz="1100" dirty="0" smtClean="0"/>
              <a:t>ビジネス</a:t>
            </a:r>
            <a:r>
              <a:rPr lang="ja-JP" altLang="en-US" sz="1100" dirty="0"/>
              <a:t>構築・展開における事業主体者の強みや過去の蓄積、</a:t>
            </a:r>
            <a:r>
              <a:rPr lang="ja-JP" altLang="en-US" sz="1100" dirty="0" smtClean="0"/>
              <a:t>資産をどのように活かすかを記載する。</a:t>
            </a:r>
            <a:endParaRPr lang="ja-JP" altLang="en-US" sz="1100" dirty="0"/>
          </a:p>
          <a:p>
            <a:pPr marL="171450" indent="-171450" algn="l" eaLnBrk="1" hangingPunct="1">
              <a:buFont typeface="Wingdings" panose="05000000000000000000" pitchFamily="2" charset="2"/>
              <a:buChar char="ü"/>
            </a:pPr>
            <a:r>
              <a:rPr lang="ja-JP" altLang="en-US" sz="1100" dirty="0"/>
              <a:t>地域版協議会や自治体等と連携する場合やコンソーシアムを組成する場合は、各団体との連携内容を記載する</a:t>
            </a:r>
            <a:r>
              <a:rPr lang="ja-JP" altLang="en-US" sz="1100" dirty="0" smtClean="0"/>
              <a:t>。</a:t>
            </a:r>
            <a:endParaRPr lang="en-US" altLang="ja-JP" sz="1100" dirty="0" smtClean="0"/>
          </a:p>
          <a:p>
            <a:pPr marL="171450" indent="-171450" algn="l" eaLnBrk="1" hangingPunct="1">
              <a:buFont typeface="Wingdings" panose="05000000000000000000" pitchFamily="2" charset="2"/>
              <a:buChar char="ü"/>
            </a:pPr>
            <a:r>
              <a:rPr lang="ja-JP" altLang="en-US" sz="1100" dirty="0"/>
              <a:t>サービス</a:t>
            </a:r>
            <a:r>
              <a:rPr lang="ja-JP" altLang="en-US" sz="1100" dirty="0" smtClean="0"/>
              <a:t>の品質確保の方法がわかるよう記載する</a:t>
            </a:r>
            <a:r>
              <a:rPr lang="ja-JP" altLang="en-US" sz="1100" dirty="0"/>
              <a:t>。</a:t>
            </a:r>
            <a:endParaRPr lang="en-US" altLang="ja-JP" sz="1100" dirty="0" smtClean="0"/>
          </a:p>
          <a:p>
            <a:pPr marL="171450" indent="-171450" algn="l" eaLnBrk="1" hangingPunct="1">
              <a:buFont typeface="Wingdings" panose="05000000000000000000" pitchFamily="2" charset="2"/>
              <a:buChar char="ü"/>
            </a:pPr>
            <a:r>
              <a:rPr lang="ja-JP" altLang="en-US" sz="1100" dirty="0" smtClean="0"/>
              <a:t>既に実施している部分がある場合は、本事業において実施する部分が明確に分かるように示す。</a:t>
            </a:r>
            <a:endParaRPr lang="ja-JP" altLang="en-US" sz="1100" dirty="0"/>
          </a:p>
        </p:txBody>
      </p:sp>
      <p:sp>
        <p:nvSpPr>
          <p:cNvPr id="60" name="AutoShape 10"/>
          <p:cNvSpPr>
            <a:spLocks noChangeArrowheads="1"/>
          </p:cNvSpPr>
          <p:nvPr/>
        </p:nvSpPr>
        <p:spPr bwMode="auto">
          <a:xfrm>
            <a:off x="4331911" y="30310"/>
            <a:ext cx="5445502" cy="1022422"/>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200" dirty="0"/>
              <a:t>書面審査は本ページを基本に行うことに留意し</a:t>
            </a:r>
            <a:r>
              <a:rPr lang="ja-JP" altLang="en-US" sz="1200" dirty="0" smtClean="0"/>
              <a:t>、</a:t>
            </a:r>
            <a:r>
              <a:rPr lang="ja-JP" altLang="en-US" sz="1200" dirty="0"/>
              <a:t>一読して事業モデルが理解できるよう、簡潔な言葉でまとめること。</a:t>
            </a:r>
            <a:endParaRPr lang="en-US" altLang="ja-JP" sz="1200" dirty="0" smtClean="0"/>
          </a:p>
          <a:p>
            <a:pPr marL="171450" indent="-171450" algn="l" eaLnBrk="1" hangingPunct="1">
              <a:buFont typeface="Wingdings" panose="05000000000000000000" pitchFamily="2" charset="2"/>
              <a:buChar char="ü"/>
            </a:pPr>
            <a:r>
              <a:rPr lang="ja-JP" altLang="en-US" sz="1200" dirty="0" smtClean="0"/>
              <a:t>枠内の記載に上書きの上、事業の全体概要図と実施イメージを作成</a:t>
            </a:r>
            <a:r>
              <a:rPr lang="ja-JP" altLang="en-US" sz="1200" dirty="0"/>
              <a:t>する</a:t>
            </a:r>
            <a:r>
              <a:rPr lang="ja-JP" altLang="en-US" sz="1200" dirty="0" smtClean="0"/>
              <a:t>こと</a:t>
            </a:r>
            <a:r>
              <a:rPr lang="ja-JP" altLang="en-US" sz="1200" dirty="0"/>
              <a:t>。</a:t>
            </a:r>
            <a:endParaRPr lang="en-US" altLang="ja-JP" sz="1200" dirty="0" smtClean="0"/>
          </a:p>
          <a:p>
            <a:pPr marL="171450" indent="-171450" algn="l" eaLnBrk="1" hangingPunct="1">
              <a:buFont typeface="Wingdings" panose="05000000000000000000" pitchFamily="2" charset="2"/>
              <a:buChar char="ü"/>
            </a:pPr>
            <a:r>
              <a:rPr lang="ja-JP" altLang="en-US" sz="1200" dirty="0" smtClean="0"/>
              <a:t>本ページ</a:t>
            </a:r>
            <a:r>
              <a:rPr lang="ja-JP" altLang="en-US" sz="1200" dirty="0"/>
              <a:t>は</a:t>
            </a:r>
            <a:r>
              <a:rPr lang="en-US" altLang="ja-JP" sz="1200" dirty="0"/>
              <a:t>1</a:t>
            </a:r>
            <a:r>
              <a:rPr lang="ja-JP" altLang="en-US" sz="1200" dirty="0"/>
              <a:t>枚に収めること</a:t>
            </a:r>
            <a:endParaRPr lang="en-US" altLang="ja-JP" sz="1200" dirty="0" smtClean="0"/>
          </a:p>
        </p:txBody>
      </p:sp>
    </p:spTree>
    <p:extLst>
      <p:ext uri="{BB962C8B-B14F-4D97-AF65-F5344CB8AC3E}">
        <p14:creationId xmlns:p14="http://schemas.microsoft.com/office/powerpoint/2010/main" val="4073981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3717032"/>
            <a:ext cx="8418512" cy="1362075"/>
          </a:xfrm>
        </p:spPr>
        <p:txBody>
          <a:bodyPr/>
          <a:lstStyle/>
          <a:p>
            <a:pPr algn="ctr"/>
            <a:r>
              <a:rPr kumimoji="1" lang="ja-JP" altLang="en-US" sz="3200" dirty="0" smtClean="0">
                <a:solidFill>
                  <a:srgbClr val="000099"/>
                </a:solidFill>
              </a:rPr>
              <a:t>事業の詳細と計画</a:t>
            </a:r>
            <a:endParaRPr kumimoji="1" lang="ja-JP" altLang="en-US" sz="3200" dirty="0">
              <a:solidFill>
                <a:srgbClr val="000099"/>
              </a:solidFill>
            </a:endParaRPr>
          </a:p>
        </p:txBody>
      </p:sp>
      <p:sp>
        <p:nvSpPr>
          <p:cNvPr id="3" name="AutoShape 10"/>
          <p:cNvSpPr>
            <a:spLocks noChangeArrowheads="1"/>
          </p:cNvSpPr>
          <p:nvPr/>
        </p:nvSpPr>
        <p:spPr bwMode="auto">
          <a:xfrm>
            <a:off x="7832526" y="188640"/>
            <a:ext cx="1902619" cy="4082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smtClean="0"/>
              <a:t>本ページには記載不要</a:t>
            </a:r>
            <a:endParaRPr lang="en-US" altLang="ja-JP" sz="1200" dirty="0" smtClean="0"/>
          </a:p>
        </p:txBody>
      </p:sp>
    </p:spTree>
    <p:extLst>
      <p:ext uri="{BB962C8B-B14F-4D97-AF65-F5344CB8AC3E}">
        <p14:creationId xmlns:p14="http://schemas.microsoft.com/office/powerpoint/2010/main" val="44702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6692" y="29935"/>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１．事業の背景</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r>
              <a:rPr kumimoji="1" lang="ja-JP" altLang="en-US" sz="1400" dirty="0"/>
              <a:t>事業によって将来実現したい姿（誰が・どのような状態になっているか）を記述</a:t>
            </a:r>
            <a:r>
              <a:rPr kumimoji="1" lang="ja-JP" altLang="en-US" sz="1400" dirty="0" smtClean="0"/>
              <a:t>する</a:t>
            </a:r>
            <a:endParaRPr kumimoji="1" lang="en-US" altLang="ja-JP" sz="1400" dirty="0" smtClean="0"/>
          </a:p>
          <a:p>
            <a:pPr algn="l" eaLnBrk="1" hangingPunct="1">
              <a:spcBef>
                <a:spcPct val="30000"/>
              </a:spcBef>
              <a:buFont typeface="Wingdings" panose="05000000000000000000" pitchFamily="2" charset="2"/>
              <a:buChar char="ü"/>
            </a:pPr>
            <a:r>
              <a:rPr kumimoji="1" lang="ja-JP" altLang="en-US" sz="1400" dirty="0"/>
              <a:t>地域住民、事業者、自治体等における現状と目指す姿との差異</a:t>
            </a:r>
          </a:p>
          <a:p>
            <a:pPr algn="l" eaLnBrk="1" hangingPunct="1">
              <a:spcBef>
                <a:spcPct val="30000"/>
              </a:spcBef>
              <a:buFont typeface="Wingdings" panose="05000000000000000000" pitchFamily="2" charset="2"/>
              <a:buChar char="ü"/>
            </a:pPr>
            <a:r>
              <a:rPr kumimoji="1" lang="ja-JP" altLang="en-US" sz="1400" dirty="0"/>
              <a:t>目指す姿に向けてこれまで地域で取り組まれてきたことや事業主体者が取り組んできたこと</a:t>
            </a:r>
          </a:p>
          <a:p>
            <a:pPr algn="l" eaLnBrk="1" hangingPunct="1">
              <a:spcBef>
                <a:spcPct val="30000"/>
              </a:spcBef>
              <a:buFont typeface="Wingdings" panose="05000000000000000000" pitchFamily="2" charset="2"/>
              <a:buChar char="ü"/>
            </a:pPr>
            <a:r>
              <a:rPr kumimoji="1" lang="ja-JP" altLang="en-US" sz="1400" dirty="0"/>
              <a:t>これまでの取組では解決できていない問題とその原因分析</a:t>
            </a:r>
            <a:endParaRPr kumimoji="1" lang="en-US" altLang="ja-JP" sz="1400" dirty="0"/>
          </a:p>
          <a:p>
            <a:pPr marL="0" indent="0" algn="l" eaLnBrk="1" hangingPunct="1">
              <a:spcBef>
                <a:spcPct val="30000"/>
              </a:spcBef>
            </a:pPr>
            <a:r>
              <a:rPr kumimoji="1" lang="ja-JP" altLang="en-US" sz="1400" dirty="0"/>
              <a:t>を具体的に記述すること。</a:t>
            </a:r>
            <a:endParaRPr kumimoji="1" lang="en-US" altLang="ja-JP" sz="1400" dirty="0"/>
          </a:p>
          <a:p>
            <a:pPr marL="0" indent="0" algn="l" eaLnBrk="1" hangingPunct="1">
              <a:spcBef>
                <a:spcPct val="30000"/>
              </a:spcBef>
            </a:pPr>
            <a:endParaRPr kumimoji="1" lang="en-US" altLang="ja-JP" sz="1400" dirty="0"/>
          </a:p>
        </p:txBody>
      </p:sp>
      <p:sp>
        <p:nvSpPr>
          <p:cNvPr id="6" name="AutoShape 10"/>
          <p:cNvSpPr>
            <a:spLocks noChangeArrowheads="1"/>
          </p:cNvSpPr>
          <p:nvPr/>
        </p:nvSpPr>
        <p:spPr bwMode="auto">
          <a:xfrm>
            <a:off x="847750" y="2564904"/>
            <a:ext cx="8440737" cy="3600400"/>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200" dirty="0" smtClean="0">
                <a:latin typeface="ＭＳ Ｐゴシック" charset="-128"/>
                <a:ea typeface="ＭＳ Ｐゴシック" charset="-128"/>
              </a:rPr>
              <a:t>＜補足＞</a:t>
            </a:r>
            <a:endParaRPr kumimoji="1" lang="en-US" altLang="ja-JP" sz="1200" dirty="0" smtClean="0">
              <a:latin typeface="ＭＳ Ｐゴシック" charset="-128"/>
              <a:ea typeface="ＭＳ Ｐゴシック" charset="-128"/>
            </a:endParaRPr>
          </a:p>
          <a:p>
            <a:pPr marL="0" lvl="1" algn="l">
              <a:spcBef>
                <a:spcPct val="30000"/>
              </a:spcBef>
              <a:defRPr/>
            </a:pPr>
            <a:r>
              <a:rPr kumimoji="1" lang="ja-JP" altLang="en-US" sz="1200" dirty="0" smtClean="0">
                <a:latin typeface="ＭＳ Ｐゴシック" charset="-128"/>
                <a:ea typeface="ＭＳ Ｐゴシック" charset="-128"/>
              </a:rPr>
              <a:t>これ</a:t>
            </a:r>
            <a:r>
              <a:rPr kumimoji="1" lang="ja-JP" altLang="en-US" sz="1200" dirty="0">
                <a:latin typeface="ＭＳ Ｐゴシック" charset="-128"/>
                <a:ea typeface="ＭＳ Ｐゴシック" charset="-128"/>
              </a:rPr>
              <a:t>までの取り組みの内容としては、例えば以下のようなものが考えられる。</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類似のサービス提供実績</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事業展開地域での利用者ニーズに関するアンケート調査の実施</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利用者拡大のためのサービスツール・インセンティブ付商品等の開発・検討</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プロモーション手法等の調査・検討</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事業関係者間における協議会の設置・検討等</a:t>
            </a:r>
          </a:p>
          <a:p>
            <a:pPr marL="0" lvl="1" algn="l">
              <a:spcBef>
                <a:spcPct val="30000"/>
              </a:spcBef>
              <a:defRPr/>
            </a:pPr>
            <a:r>
              <a:rPr kumimoji="1" lang="ja-JP" altLang="en-US" sz="1200" dirty="0">
                <a:latin typeface="ＭＳ Ｐゴシック" charset="-128"/>
                <a:ea typeface="ＭＳ Ｐゴシック" charset="-128"/>
              </a:rPr>
              <a:t>地域が主体となり、地域住民等に対して実施している健康増進の取り組み等がある場合は、その取り組みについても記載すること（その成果が本事業の目的や内容と連動していることを</a:t>
            </a:r>
            <a:r>
              <a:rPr kumimoji="1" lang="ja-JP" altLang="en-US" sz="1200" dirty="0" smtClean="0">
                <a:latin typeface="ＭＳ Ｐゴシック" charset="-128"/>
                <a:ea typeface="ＭＳ Ｐゴシック" charset="-128"/>
              </a:rPr>
              <a:t>期待する）</a:t>
            </a:r>
            <a:r>
              <a:rPr kumimoji="1" lang="ja-JP" altLang="en-US" sz="1200" dirty="0">
                <a:latin typeface="ＭＳ Ｐゴシック" charset="-128"/>
                <a:ea typeface="ＭＳ Ｐゴシック" charset="-128"/>
              </a:rPr>
              <a:t>。</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「健康宣言」等、地域の理念として「健康」を示している場合には、その内容を記載すること。</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地域が主体となり単独で実施している取り組みについて記載すること。</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保険者と連携した取り組みをしている場合は、その内容、保険者との役割分担を記載すること。</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取り組みにおいて、外部事業者（保健指導・運動指導事業者等）を活用している場合には、その内容を記載すること</a:t>
            </a:r>
            <a:r>
              <a:rPr kumimoji="1" lang="ja-JP" altLang="en-US" sz="1200" dirty="0" smtClean="0">
                <a:latin typeface="ＭＳ Ｐゴシック" charset="-128"/>
                <a:ea typeface="ＭＳ Ｐゴシック" charset="-128"/>
              </a:rPr>
              <a:t>。</a:t>
            </a:r>
            <a:endParaRPr kumimoji="1" lang="ja-JP" altLang="en-US" sz="1200" dirty="0">
              <a:latin typeface="ＭＳ Ｐゴシック" charset="-128"/>
              <a:ea typeface="ＭＳ Ｐゴシック" charset="-128"/>
            </a:endParaRPr>
          </a:p>
        </p:txBody>
      </p:sp>
      <p:sp>
        <p:nvSpPr>
          <p:cNvPr id="8" name="AutoShape 10"/>
          <p:cNvSpPr>
            <a:spLocks noChangeArrowheads="1"/>
          </p:cNvSpPr>
          <p:nvPr/>
        </p:nvSpPr>
        <p:spPr bwMode="auto">
          <a:xfrm>
            <a:off x="7019412" y="93355"/>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２．課題と解決策</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1052736"/>
            <a:ext cx="9648825" cy="5768752"/>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latin typeface="ＭＳ Ｐゴシック" charset="-128"/>
                <a:ea typeface="ＭＳ Ｐゴシック" charset="-128"/>
              </a:rPr>
              <a:t>現状の問題を解決するために取り組むべき課題とその</a:t>
            </a:r>
            <a:r>
              <a:rPr kumimoji="1" lang="ja-JP" altLang="en-US" sz="1400" dirty="0" smtClean="0">
                <a:latin typeface="ＭＳ Ｐゴシック" charset="-128"/>
                <a:ea typeface="ＭＳ Ｐゴシック" charset="-128"/>
              </a:rPr>
              <a:t>詳細</a:t>
            </a:r>
            <a:endParaRPr kumimoji="1" lang="en-US" altLang="ja-JP" sz="1400" dirty="0" smtClean="0">
              <a:latin typeface="ＭＳ Ｐゴシック" charset="-128"/>
              <a:ea typeface="ＭＳ Ｐゴシック" charset="-128"/>
            </a:endParaRPr>
          </a:p>
          <a:p>
            <a:pPr marL="266700" indent="-266700" algn="l">
              <a:spcBef>
                <a:spcPct val="30000"/>
              </a:spcBef>
              <a:buFont typeface="Wingdings" pitchFamily="2" charset="2"/>
              <a:buChar char="ü"/>
              <a:defRPr/>
            </a:pPr>
            <a:r>
              <a:rPr kumimoji="1" lang="ja-JP" altLang="en-US" sz="1400" dirty="0">
                <a:latin typeface="ＭＳ Ｐゴシック" charset="-128"/>
                <a:ea typeface="ＭＳ Ｐゴシック" charset="-128"/>
              </a:rPr>
              <a:t>どのような事業によって現状の問題等を解決する</a:t>
            </a:r>
            <a:r>
              <a:rPr kumimoji="1" lang="ja-JP" altLang="en-US" sz="1400" dirty="0" smtClean="0">
                <a:latin typeface="ＭＳ Ｐゴシック" charset="-128"/>
                <a:ea typeface="ＭＳ Ｐゴシック" charset="-128"/>
              </a:rPr>
              <a:t>か、</a:t>
            </a:r>
            <a:endParaRPr kumimoji="1" lang="en-US" altLang="ja-JP" sz="1400" dirty="0" smtClean="0">
              <a:latin typeface="ＭＳ Ｐゴシック" charset="-128"/>
              <a:ea typeface="ＭＳ Ｐゴシック" charset="-128"/>
            </a:endParaRP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対象者と提供するサービス</a:t>
            </a:r>
            <a:endParaRPr kumimoji="1" lang="en-US" altLang="ja-JP" sz="1400" dirty="0" smtClean="0">
              <a:latin typeface="ＭＳ Ｐゴシック" charset="-128"/>
              <a:ea typeface="ＭＳ Ｐゴシック" charset="-128"/>
            </a:endParaRPr>
          </a:p>
          <a:p>
            <a:pPr algn="l">
              <a:spcBef>
                <a:spcPct val="30000"/>
              </a:spcBef>
              <a:defRPr/>
            </a:pPr>
            <a:r>
              <a:rPr kumimoji="1" lang="ja-JP" altLang="en-US" sz="1400" dirty="0" smtClean="0">
                <a:latin typeface="ＭＳ Ｐゴシック" charset="-128"/>
                <a:ea typeface="ＭＳ Ｐゴシック" charset="-128"/>
              </a:rPr>
              <a:t>を</a:t>
            </a:r>
            <a:r>
              <a:rPr kumimoji="1" lang="ja-JP" altLang="en-US" sz="1400" dirty="0">
                <a:latin typeface="ＭＳ Ｐゴシック" charset="-128"/>
                <a:ea typeface="ＭＳ Ｐゴシック" charset="-128"/>
              </a:rPr>
              <a:t>記述する</a:t>
            </a:r>
            <a:r>
              <a:rPr kumimoji="1" lang="ja-JP" altLang="en-US" sz="1400" dirty="0" smtClean="0">
                <a:latin typeface="ＭＳ Ｐゴシック" charset="-128"/>
                <a:ea typeface="ＭＳ Ｐゴシック" charset="-128"/>
              </a:rPr>
              <a:t>こと</a:t>
            </a:r>
            <a:endParaRPr kumimoji="1" lang="en-US" altLang="ja-JP" sz="1400" dirty="0">
              <a:latin typeface="ＭＳ Ｐゴシック" charset="-128"/>
              <a:ea typeface="ＭＳ Ｐゴシック" charset="-128"/>
            </a:endParaRPr>
          </a:p>
        </p:txBody>
      </p:sp>
      <p:sp>
        <p:nvSpPr>
          <p:cNvPr id="6" name="AutoShape 10"/>
          <p:cNvSpPr>
            <a:spLocks noChangeArrowheads="1"/>
          </p:cNvSpPr>
          <p:nvPr/>
        </p:nvSpPr>
        <p:spPr bwMode="auto">
          <a:xfrm>
            <a:off x="488504" y="2420888"/>
            <a:ext cx="8928991" cy="3960440"/>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200" dirty="0">
                <a:latin typeface="ＭＳ Ｐゴシック" charset="-128"/>
                <a:ea typeface="ＭＳ Ｐゴシック" charset="-128"/>
              </a:rPr>
              <a:t>＜補足</a:t>
            </a:r>
            <a:r>
              <a:rPr kumimoji="1" lang="ja-JP" altLang="en-US" sz="1200" dirty="0" smtClean="0">
                <a:latin typeface="ＭＳ Ｐゴシック" charset="-128"/>
                <a:ea typeface="ＭＳ Ｐゴシック" charset="-128"/>
              </a:rPr>
              <a:t>＞</a:t>
            </a:r>
            <a:endParaRPr kumimoji="1" lang="en-US" altLang="ja-JP" sz="1200" dirty="0" smtClean="0">
              <a:latin typeface="ＭＳ Ｐゴシック" charset="-128"/>
              <a:ea typeface="ＭＳ Ｐゴシック" charset="-128"/>
            </a:endParaRPr>
          </a:p>
          <a:p>
            <a:pPr marL="0" lvl="1" algn="l">
              <a:spcBef>
                <a:spcPct val="30000"/>
              </a:spcBef>
              <a:defRPr/>
            </a:pPr>
            <a:r>
              <a:rPr kumimoji="1" lang="ja-JP" altLang="en-US" sz="1200" dirty="0" smtClean="0">
                <a:latin typeface="ＭＳ Ｐゴシック" charset="-128"/>
                <a:ea typeface="ＭＳ Ｐゴシック" charset="-128"/>
              </a:rPr>
              <a:t>応募するテーマと解決策が連動する場合は明記すること。</a:t>
            </a:r>
            <a:endParaRPr kumimoji="1" lang="en-US" altLang="ja-JP" sz="1200" dirty="0" smtClean="0">
              <a:latin typeface="ＭＳ Ｐゴシック" charset="-128"/>
              <a:ea typeface="ＭＳ Ｐゴシック" charset="-128"/>
            </a:endParaRPr>
          </a:p>
          <a:p>
            <a:pPr marL="0" lvl="1" algn="l">
              <a:spcBef>
                <a:spcPct val="30000"/>
              </a:spcBef>
              <a:defRPr/>
            </a:pPr>
            <a:r>
              <a:rPr kumimoji="1" lang="ja-JP" altLang="en-US" sz="1200" dirty="0" smtClean="0">
                <a:latin typeface="ＭＳ Ｐゴシック" charset="-128"/>
                <a:ea typeface="ＭＳ Ｐゴシック" charset="-128"/>
              </a:rPr>
              <a:t>（以下は募集テーマ）</a:t>
            </a:r>
            <a:endParaRPr kumimoji="1" lang="en-US" altLang="ja-JP" sz="1200" dirty="0">
              <a:latin typeface="ＭＳ Ｐゴシック" charset="-128"/>
              <a:ea typeface="ＭＳ Ｐゴシック" charset="-128"/>
            </a:endParaRPr>
          </a:p>
          <a:p>
            <a:pPr marL="450850" lvl="1" algn="l">
              <a:spcBef>
                <a:spcPct val="30000"/>
              </a:spcBef>
              <a:defRPr/>
            </a:pPr>
            <a:r>
              <a:rPr kumimoji="1" lang="en-US" altLang="ja-JP" sz="1200" dirty="0">
                <a:latin typeface="ＭＳ Ｐゴシック" charset="-128"/>
                <a:ea typeface="ＭＳ Ｐゴシック" charset="-128"/>
              </a:rPr>
              <a:t>ⅰ</a:t>
            </a:r>
            <a:r>
              <a:rPr kumimoji="1" lang="ja-JP" altLang="en-US" sz="1200" dirty="0">
                <a:latin typeface="ＭＳ Ｐゴシック" charset="-128"/>
                <a:ea typeface="ＭＳ Ｐゴシック" charset="-128"/>
              </a:rPr>
              <a:t>）地域における現役世代（特に健診未受診者）の健康作り対策</a:t>
            </a:r>
          </a:p>
          <a:p>
            <a:pPr marL="450850" lvl="1" algn="l">
              <a:spcBef>
                <a:spcPct val="30000"/>
              </a:spcBef>
              <a:defRPr/>
            </a:pPr>
            <a:r>
              <a:rPr kumimoji="1" lang="ja-JP" altLang="en-US" sz="1200" dirty="0" smtClean="0">
                <a:latin typeface="ＭＳ Ｐゴシック" charset="-128"/>
                <a:ea typeface="ＭＳ Ｐゴシック" charset="-128"/>
              </a:rPr>
              <a:t>　　（</a:t>
            </a:r>
            <a:r>
              <a:rPr kumimoji="1" lang="ja-JP" altLang="en-US" sz="1200" dirty="0">
                <a:latin typeface="ＭＳ Ｐゴシック" charset="-128"/>
                <a:ea typeface="ＭＳ Ｐゴシック" charset="-128"/>
              </a:rPr>
              <a:t>例</a:t>
            </a:r>
            <a:r>
              <a:rPr kumimoji="1" lang="ja-JP" altLang="en-US" sz="1200" dirty="0" smtClean="0">
                <a:latin typeface="ＭＳ Ｐゴシック" charset="-128"/>
                <a:ea typeface="ＭＳ Ｐゴシック" charset="-128"/>
              </a:rPr>
              <a:t>）健康</a:t>
            </a:r>
            <a:r>
              <a:rPr kumimoji="1" lang="ja-JP" altLang="en-US" sz="1200" dirty="0">
                <a:latin typeface="ＭＳ Ｐゴシック" charset="-128"/>
                <a:ea typeface="ＭＳ Ｐゴシック" charset="-128"/>
              </a:rPr>
              <a:t>無関心層に対して健康への気づきを与え、健診受診等の行動変容を促すサービス 等</a:t>
            </a:r>
          </a:p>
          <a:p>
            <a:pPr marL="450850" lvl="1" algn="l">
              <a:spcBef>
                <a:spcPct val="30000"/>
              </a:spcBef>
              <a:defRPr/>
            </a:pPr>
            <a:r>
              <a:rPr kumimoji="1" lang="en-US" altLang="ja-JP" sz="1200" dirty="0" smtClean="0">
                <a:latin typeface="ＭＳ Ｐゴシック" charset="-128"/>
                <a:ea typeface="ＭＳ Ｐゴシック" charset="-128"/>
              </a:rPr>
              <a:t>ⅱ</a:t>
            </a:r>
            <a:r>
              <a:rPr kumimoji="1" lang="ja-JP" altLang="en-US" sz="1200" dirty="0">
                <a:latin typeface="ＭＳ Ｐゴシック" charset="-128"/>
                <a:ea typeface="ＭＳ Ｐゴシック" charset="-128"/>
              </a:rPr>
              <a:t>）定年退職後の人生に備えたセカンドライフ対策</a:t>
            </a:r>
          </a:p>
          <a:p>
            <a:pPr marL="450850" lvl="1" algn="l">
              <a:spcBef>
                <a:spcPct val="30000"/>
              </a:spcBef>
              <a:defRPr/>
            </a:pPr>
            <a:r>
              <a:rPr kumimoji="1" lang="ja-JP" altLang="en-US" sz="1200" dirty="0" smtClean="0">
                <a:latin typeface="ＭＳ Ｐゴシック" charset="-128"/>
                <a:ea typeface="ＭＳ Ｐゴシック" charset="-128"/>
              </a:rPr>
              <a:t>　　（</a:t>
            </a:r>
            <a:r>
              <a:rPr kumimoji="1" lang="ja-JP" altLang="en-US" sz="1200" dirty="0">
                <a:latin typeface="ＭＳ Ｐゴシック" charset="-128"/>
                <a:ea typeface="ＭＳ Ｐゴシック" charset="-128"/>
              </a:rPr>
              <a:t>例</a:t>
            </a:r>
            <a:r>
              <a:rPr kumimoji="1" lang="ja-JP" altLang="en-US" sz="1200" dirty="0" smtClean="0">
                <a:latin typeface="ＭＳ Ｐゴシック" charset="-128"/>
                <a:ea typeface="ＭＳ Ｐゴシック" charset="-128"/>
              </a:rPr>
              <a:t>）定年</a:t>
            </a:r>
            <a:r>
              <a:rPr kumimoji="1" lang="ja-JP" altLang="en-US" sz="1200" dirty="0">
                <a:latin typeface="ＭＳ Ｐゴシック" charset="-128"/>
                <a:ea typeface="ＭＳ Ｐゴシック" charset="-128"/>
              </a:rPr>
              <a:t>退職後も継続的に社会参加を促すための意識啓蒙や就労教育を提供するサービス 等</a:t>
            </a:r>
          </a:p>
          <a:p>
            <a:pPr marL="450850" lvl="1" algn="l">
              <a:spcBef>
                <a:spcPct val="30000"/>
              </a:spcBef>
              <a:defRPr/>
            </a:pPr>
            <a:r>
              <a:rPr kumimoji="1" lang="en-US" altLang="ja-JP" sz="1200" dirty="0" smtClean="0">
                <a:latin typeface="ＭＳ Ｐゴシック" charset="-128"/>
                <a:ea typeface="ＭＳ Ｐゴシック" charset="-128"/>
              </a:rPr>
              <a:t>ⅲ</a:t>
            </a:r>
            <a:r>
              <a:rPr kumimoji="1" lang="ja-JP" altLang="en-US" sz="1200" dirty="0">
                <a:latin typeface="ＭＳ Ｐゴシック" charset="-128"/>
                <a:ea typeface="ＭＳ Ｐゴシック" charset="-128"/>
              </a:rPr>
              <a:t>）アクティブシニアに対するフレイル（虚弱）対策</a:t>
            </a:r>
          </a:p>
          <a:p>
            <a:pPr marL="450850" lvl="1" algn="l">
              <a:spcBef>
                <a:spcPct val="30000"/>
              </a:spcBef>
              <a:defRPr/>
            </a:pPr>
            <a:r>
              <a:rPr kumimoji="1" lang="ja-JP" altLang="en-US" sz="1200" dirty="0" smtClean="0">
                <a:latin typeface="ＭＳ Ｐゴシック" charset="-128"/>
                <a:ea typeface="ＭＳ Ｐゴシック" charset="-128"/>
              </a:rPr>
              <a:t>　　（</a:t>
            </a:r>
            <a:r>
              <a:rPr kumimoji="1" lang="ja-JP" altLang="en-US" sz="1200" dirty="0">
                <a:latin typeface="ＭＳ Ｐゴシック" charset="-128"/>
                <a:ea typeface="ＭＳ Ｐゴシック" charset="-128"/>
              </a:rPr>
              <a:t>例</a:t>
            </a:r>
            <a:r>
              <a:rPr kumimoji="1" lang="ja-JP" altLang="en-US" sz="1200" dirty="0" smtClean="0">
                <a:latin typeface="ＭＳ Ｐゴシック" charset="-128"/>
                <a:ea typeface="ＭＳ Ｐゴシック" charset="-128"/>
              </a:rPr>
              <a:t>）高齢者</a:t>
            </a:r>
            <a:r>
              <a:rPr kumimoji="1" lang="ja-JP" altLang="en-US" sz="1200" dirty="0">
                <a:latin typeface="ＭＳ Ｐゴシック" charset="-128"/>
                <a:ea typeface="ＭＳ Ｐゴシック" charset="-128"/>
              </a:rPr>
              <a:t>が自発的に参加・継続できる効果的なフレイル予防プログラムを提供するサービス 等</a:t>
            </a:r>
          </a:p>
          <a:p>
            <a:pPr marL="450850" lvl="1" algn="l">
              <a:spcBef>
                <a:spcPct val="30000"/>
              </a:spcBef>
              <a:defRPr/>
            </a:pPr>
            <a:r>
              <a:rPr kumimoji="1" lang="en-US" altLang="ja-JP" sz="1200" dirty="0" smtClean="0">
                <a:latin typeface="ＭＳ Ｐゴシック" charset="-128"/>
                <a:ea typeface="ＭＳ Ｐゴシック" charset="-128"/>
              </a:rPr>
              <a:t>ⅳ</a:t>
            </a:r>
            <a:r>
              <a:rPr kumimoji="1" lang="ja-JP" altLang="en-US" sz="1200" dirty="0">
                <a:latin typeface="ＭＳ Ｐゴシック" charset="-128"/>
                <a:ea typeface="ＭＳ Ｐゴシック" charset="-128"/>
              </a:rPr>
              <a:t>）健康不安のある高齢者への在宅療養向け健康医療・生活支援対策</a:t>
            </a:r>
          </a:p>
          <a:p>
            <a:pPr marL="450850" lvl="1" algn="l">
              <a:spcBef>
                <a:spcPct val="30000"/>
              </a:spcBef>
              <a:defRPr/>
            </a:pPr>
            <a:r>
              <a:rPr kumimoji="1" lang="ja-JP" altLang="en-US" sz="1200" dirty="0" smtClean="0">
                <a:latin typeface="ＭＳ Ｐゴシック" charset="-128"/>
                <a:ea typeface="ＭＳ Ｐゴシック" charset="-128"/>
              </a:rPr>
              <a:t>　　（</a:t>
            </a:r>
            <a:r>
              <a:rPr kumimoji="1" lang="ja-JP" altLang="en-US" sz="1200" dirty="0">
                <a:latin typeface="ＭＳ Ｐゴシック" charset="-128"/>
                <a:ea typeface="ＭＳ Ｐゴシック" charset="-128"/>
              </a:rPr>
              <a:t>例</a:t>
            </a:r>
            <a:r>
              <a:rPr kumimoji="1" lang="ja-JP" altLang="en-US" sz="1200" dirty="0" smtClean="0">
                <a:latin typeface="ＭＳ Ｐゴシック" charset="-128"/>
                <a:ea typeface="ＭＳ Ｐゴシック" charset="-128"/>
              </a:rPr>
              <a:t>）地域</a:t>
            </a:r>
            <a:r>
              <a:rPr kumimoji="1" lang="ja-JP" altLang="en-US" sz="1200" dirty="0">
                <a:latin typeface="ＭＳ Ｐゴシック" charset="-128"/>
                <a:ea typeface="ＭＳ Ｐゴシック" charset="-128"/>
              </a:rPr>
              <a:t>包括ケアシステムと連携した医療・介護連携や生活支援に資するサービス 等</a:t>
            </a:r>
          </a:p>
          <a:p>
            <a:pPr marL="450850" lvl="1" algn="l">
              <a:spcBef>
                <a:spcPct val="30000"/>
              </a:spcBef>
              <a:defRPr/>
            </a:pPr>
            <a:r>
              <a:rPr kumimoji="1" lang="en-US" altLang="ja-JP" sz="1200" dirty="0" smtClean="0">
                <a:latin typeface="ＭＳ Ｐゴシック" charset="-128"/>
                <a:ea typeface="ＭＳ Ｐゴシック" charset="-128"/>
              </a:rPr>
              <a:t>ⅴ</a:t>
            </a:r>
            <a:r>
              <a:rPr kumimoji="1" lang="ja-JP" altLang="en-US" sz="1200" dirty="0">
                <a:latin typeface="ＭＳ Ｐゴシック" charset="-128"/>
                <a:ea typeface="ＭＳ Ｐゴシック" charset="-128"/>
              </a:rPr>
              <a:t>）人生の最終段階において心残りなく生ききるためのサービス創出</a:t>
            </a:r>
          </a:p>
          <a:p>
            <a:pPr marL="450850" lvl="1" algn="l">
              <a:spcBef>
                <a:spcPct val="30000"/>
              </a:spcBef>
              <a:defRPr/>
            </a:pPr>
            <a:r>
              <a:rPr kumimoji="1" lang="ja-JP" altLang="en-US" sz="1200" dirty="0" smtClean="0">
                <a:latin typeface="ＭＳ Ｐゴシック" charset="-128"/>
                <a:ea typeface="ＭＳ Ｐゴシック" charset="-128"/>
              </a:rPr>
              <a:t>　　（</a:t>
            </a:r>
            <a:r>
              <a:rPr kumimoji="1" lang="ja-JP" altLang="en-US" sz="1200" dirty="0">
                <a:latin typeface="ＭＳ Ｐゴシック" charset="-128"/>
                <a:ea typeface="ＭＳ Ｐゴシック" charset="-128"/>
              </a:rPr>
              <a:t>例</a:t>
            </a:r>
            <a:r>
              <a:rPr kumimoji="1" lang="ja-JP" altLang="en-US" sz="1200" dirty="0" smtClean="0">
                <a:latin typeface="ＭＳ Ｐゴシック" charset="-128"/>
                <a:ea typeface="ＭＳ Ｐゴシック" charset="-128"/>
              </a:rPr>
              <a:t>）地域</a:t>
            </a:r>
            <a:r>
              <a:rPr kumimoji="1" lang="ja-JP" altLang="en-US" sz="1200" dirty="0">
                <a:latin typeface="ＭＳ Ｐゴシック" charset="-128"/>
                <a:ea typeface="ＭＳ Ｐゴシック" charset="-128"/>
              </a:rPr>
              <a:t>包括ケアシステムと連携し、高齢者本人が望む終末期の生活をサポートするサービス 等</a:t>
            </a:r>
          </a:p>
          <a:p>
            <a:pPr marL="450850" lvl="1" algn="l">
              <a:spcBef>
                <a:spcPct val="30000"/>
              </a:spcBef>
              <a:defRPr/>
            </a:pPr>
            <a:r>
              <a:rPr kumimoji="1" lang="en-US" altLang="ja-JP" sz="1200" dirty="0" smtClean="0">
                <a:latin typeface="ＭＳ Ｐゴシック" charset="-128"/>
                <a:ea typeface="ＭＳ Ｐゴシック" charset="-128"/>
              </a:rPr>
              <a:t>ⅵ</a:t>
            </a:r>
            <a:r>
              <a:rPr kumimoji="1" lang="ja-JP" altLang="en-US" sz="1200" dirty="0">
                <a:latin typeface="ＭＳ Ｐゴシック" charset="-128"/>
                <a:ea typeface="ＭＳ Ｐゴシック" charset="-128"/>
              </a:rPr>
              <a:t>）その他、上記のテーマには該当しない</a:t>
            </a:r>
            <a:r>
              <a:rPr kumimoji="1" lang="ja-JP" altLang="en-US" sz="1200" dirty="0" err="1" smtClean="0">
                <a:latin typeface="ＭＳ Ｐゴシック" charset="-128"/>
                <a:ea typeface="ＭＳ Ｐゴシック" charset="-128"/>
              </a:rPr>
              <a:t>もの</a:t>
            </a:r>
            <a:r>
              <a:rPr lang="ja-JP" altLang="ja-JP" sz="1200" dirty="0" err="1"/>
              <a:t>もの</a:t>
            </a:r>
            <a:r>
              <a:rPr lang="ja-JP" altLang="ja-JP" sz="1200" dirty="0"/>
              <a:t>や、該当テーマを１つに限定しにくいものであっても</a:t>
            </a:r>
            <a:r>
              <a:rPr lang="ja-JP" altLang="ja-JP" sz="1200" dirty="0" smtClean="0"/>
              <a:t>、</a:t>
            </a:r>
            <a:endParaRPr lang="en-US" altLang="ja-JP" sz="1200" dirty="0" smtClean="0"/>
          </a:p>
          <a:p>
            <a:pPr marL="450850" lvl="1" algn="l">
              <a:spcBef>
                <a:spcPct val="30000"/>
              </a:spcBef>
              <a:defRPr/>
            </a:pPr>
            <a:r>
              <a:rPr kumimoji="1" lang="ja-JP" altLang="en-US" sz="1200" dirty="0">
                <a:latin typeface="ＭＳ Ｐゴシック" charset="-128"/>
                <a:ea typeface="ＭＳ Ｐゴシック" charset="-128"/>
              </a:rPr>
              <a:t>　</a:t>
            </a:r>
            <a:r>
              <a:rPr kumimoji="1" lang="ja-JP" altLang="en-US" sz="1200" dirty="0" smtClean="0">
                <a:latin typeface="ＭＳ Ｐゴシック" charset="-128"/>
                <a:ea typeface="ＭＳ Ｐゴシック" charset="-128"/>
              </a:rPr>
              <a:t>　健康</a:t>
            </a:r>
            <a:r>
              <a:rPr kumimoji="1" lang="ja-JP" altLang="en-US" sz="1200" dirty="0">
                <a:latin typeface="ＭＳ Ｐゴシック" charset="-128"/>
                <a:ea typeface="ＭＳ Ｐゴシック" charset="-128"/>
              </a:rPr>
              <a:t>寿命延伸や地域包括ケアシステム構築に</a:t>
            </a:r>
            <a:r>
              <a:rPr kumimoji="1" lang="ja-JP" altLang="en-US" sz="1200" dirty="0" smtClean="0">
                <a:latin typeface="ＭＳ Ｐゴシック" charset="-128"/>
                <a:ea typeface="ＭＳ Ｐゴシック" charset="-128"/>
              </a:rPr>
              <a:t>おける課題</a:t>
            </a:r>
            <a:r>
              <a:rPr kumimoji="1" lang="ja-JP" altLang="en-US" sz="1200" dirty="0">
                <a:latin typeface="ＭＳ Ｐゴシック" charset="-128"/>
                <a:ea typeface="ＭＳ Ｐゴシック" charset="-128"/>
              </a:rPr>
              <a:t>解決に資するもので、社会的な波及効果が期待される</a:t>
            </a:r>
            <a:r>
              <a:rPr kumimoji="1" lang="ja-JP" altLang="en-US" sz="1200" dirty="0" smtClean="0">
                <a:latin typeface="ＭＳ Ｐゴシック" charset="-128"/>
                <a:ea typeface="ＭＳ Ｐゴシック" charset="-128"/>
              </a:rPr>
              <a:t>事業</a:t>
            </a:r>
            <a:endParaRPr kumimoji="1" lang="en-US" altLang="ja-JP" sz="1200" dirty="0" smtClean="0">
              <a:latin typeface="ＭＳ Ｐゴシック" charset="-128"/>
              <a:ea typeface="ＭＳ Ｐゴシック" charset="-128"/>
            </a:endParaRPr>
          </a:p>
          <a:p>
            <a:pPr marL="450850" lvl="1" algn="l">
              <a:spcBef>
                <a:spcPct val="30000"/>
              </a:spcBef>
              <a:defRPr/>
            </a:pPr>
            <a:r>
              <a:rPr kumimoji="1" lang="ja-JP" altLang="en-US" sz="1200" dirty="0">
                <a:latin typeface="ＭＳ Ｐゴシック" charset="-128"/>
                <a:ea typeface="ＭＳ Ｐゴシック" charset="-128"/>
              </a:rPr>
              <a:t>　　（例）「仕事付き高齢者向け住宅」（仮称）のモデル構築等</a:t>
            </a:r>
            <a:endParaRPr kumimoji="1" lang="ja-JP" altLang="en-US" sz="1200" dirty="0">
              <a:latin typeface="ＭＳ Ｐゴシック" charset="-128"/>
              <a:ea typeface="ＭＳ Ｐゴシック" charset="-128"/>
            </a:endParaRPr>
          </a:p>
        </p:txBody>
      </p:sp>
      <p:sp>
        <p:nvSpPr>
          <p:cNvPr id="7" name="AutoShape 10"/>
          <p:cNvSpPr>
            <a:spLocks noChangeArrowheads="1"/>
          </p:cNvSpPr>
          <p:nvPr/>
        </p:nvSpPr>
        <p:spPr bwMode="auto">
          <a:xfrm>
            <a:off x="7019412" y="93355"/>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３．ビジネスモデル</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908720"/>
            <a:ext cx="9648825" cy="5912768"/>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主</a:t>
            </a:r>
            <a:r>
              <a:rPr kumimoji="1" lang="ja-JP" altLang="en-US" sz="1400" dirty="0">
                <a:latin typeface="ＭＳ Ｐゴシック" charset="-128"/>
                <a:ea typeface="ＭＳ Ｐゴシック" charset="-128"/>
              </a:rPr>
              <a:t>な事業内容</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誰</a:t>
            </a:r>
            <a:r>
              <a:rPr kumimoji="1" lang="ja-JP" altLang="en-US" sz="1400" dirty="0">
                <a:latin typeface="ＭＳ Ｐゴシック" charset="-128"/>
                <a:ea typeface="ＭＳ Ｐゴシック" charset="-128"/>
              </a:rPr>
              <a:t>が誰にどのような商品・サービスを提供するのか、その提供価値</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顧客像</a:t>
            </a:r>
            <a:r>
              <a:rPr kumimoji="1" lang="ja-JP" altLang="en-US" sz="1400" dirty="0">
                <a:latin typeface="ＭＳ Ｐゴシック" charset="-128"/>
                <a:ea typeface="ＭＳ Ｐゴシック" charset="-128"/>
              </a:rPr>
              <a:t>と購買動機・ニーズ、利用シーン</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商品</a:t>
            </a:r>
            <a:r>
              <a:rPr kumimoji="1" lang="ja-JP" altLang="en-US" sz="1400" dirty="0">
                <a:latin typeface="ＭＳ Ｐゴシック" charset="-128"/>
                <a:ea typeface="ＭＳ Ｐゴシック" charset="-128"/>
              </a:rPr>
              <a:t>、価格体系、課金方法</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商品</a:t>
            </a:r>
            <a:r>
              <a:rPr kumimoji="1" lang="ja-JP" altLang="en-US" sz="1400" dirty="0">
                <a:latin typeface="ＭＳ Ｐゴシック" charset="-128"/>
                <a:ea typeface="ＭＳ Ｐゴシック" charset="-128"/>
              </a:rPr>
              <a:t>・サービス提供のために必要なリソースと調達先・調達方法</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商品</a:t>
            </a:r>
            <a:r>
              <a:rPr kumimoji="1" lang="ja-JP" altLang="en-US" sz="1400" dirty="0">
                <a:latin typeface="ＭＳ Ｐゴシック" charset="-128"/>
                <a:ea typeface="ＭＳ Ｐゴシック" charset="-128"/>
              </a:rPr>
              <a:t>・サービスの品質確保の方策</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ビジネス</a:t>
            </a:r>
            <a:r>
              <a:rPr kumimoji="1" lang="ja-JP" altLang="en-US" sz="1400" dirty="0">
                <a:latin typeface="ＭＳ Ｐゴシック" charset="-128"/>
                <a:ea typeface="ＭＳ Ｐゴシック" charset="-128"/>
              </a:rPr>
              <a:t>構築・展開における事業主体者の強みや過去の蓄積、資産</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地域版協</a:t>
            </a:r>
            <a:r>
              <a:rPr kumimoji="1" lang="ja-JP" altLang="en-US" sz="1400" dirty="0">
                <a:latin typeface="ＭＳ Ｐゴシック" charset="-128"/>
                <a:ea typeface="ＭＳ Ｐゴシック" charset="-128"/>
              </a:rPr>
              <a:t>議会や自治体等と連携する場合やコンソーシアムを組成する場合は、各団体と</a:t>
            </a:r>
            <a:r>
              <a:rPr kumimoji="1" lang="ja-JP" altLang="en-US" sz="1400" dirty="0" smtClean="0">
                <a:latin typeface="ＭＳ Ｐゴシック" charset="-128"/>
                <a:ea typeface="ＭＳ Ｐゴシック" charset="-128"/>
              </a:rPr>
              <a:t>の連携</a:t>
            </a:r>
            <a:r>
              <a:rPr kumimoji="1" lang="ja-JP" altLang="en-US" sz="1400" dirty="0">
                <a:latin typeface="ＭＳ Ｐゴシック" charset="-128"/>
                <a:ea typeface="ＭＳ Ｐゴシック" charset="-128"/>
              </a:rPr>
              <a:t>内容・方法</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お金</a:t>
            </a:r>
            <a:r>
              <a:rPr kumimoji="1" lang="ja-JP" altLang="en-US" sz="1400" dirty="0">
                <a:latin typeface="ＭＳ Ｐゴシック" charset="-128"/>
                <a:ea typeface="ＭＳ Ｐゴシック" charset="-128"/>
              </a:rPr>
              <a:t>の流れ</a:t>
            </a:r>
          </a:p>
          <a:p>
            <a:pPr algn="l">
              <a:spcBef>
                <a:spcPct val="30000"/>
              </a:spcBef>
              <a:defRPr/>
            </a:pPr>
            <a:r>
              <a:rPr kumimoji="1" lang="ja-JP" altLang="en-US" sz="1400" dirty="0">
                <a:latin typeface="ＭＳ Ｐゴシック" charset="-128"/>
                <a:ea typeface="ＭＳ Ｐゴシック" charset="-128"/>
              </a:rPr>
              <a:t>を記述すること。</a:t>
            </a:r>
            <a:endParaRPr kumimoji="1" lang="en-US" altLang="ja-JP" sz="1400" dirty="0">
              <a:latin typeface="ＭＳ Ｐゴシック" charset="-128"/>
              <a:ea typeface="ＭＳ Ｐゴシック" charset="-128"/>
            </a:endParaRPr>
          </a:p>
        </p:txBody>
      </p:sp>
      <p:sp>
        <p:nvSpPr>
          <p:cNvPr id="5" name="AutoShape 10"/>
          <p:cNvSpPr>
            <a:spLocks noChangeArrowheads="1"/>
          </p:cNvSpPr>
          <p:nvPr/>
        </p:nvSpPr>
        <p:spPr bwMode="auto">
          <a:xfrm>
            <a:off x="7019412" y="93355"/>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extLst>
      <p:ext uri="{BB962C8B-B14F-4D97-AF65-F5344CB8AC3E}">
        <p14:creationId xmlns:p14="http://schemas.microsoft.com/office/powerpoint/2010/main" val="243457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４．事業の特徴</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908720"/>
            <a:ext cx="9648825" cy="5912768"/>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課題</a:t>
            </a:r>
            <a:r>
              <a:rPr kumimoji="1" lang="ja-JP" altLang="en-US" sz="1400" dirty="0">
                <a:latin typeface="ＭＳ Ｐゴシック" charset="-128"/>
                <a:ea typeface="ＭＳ Ｐゴシック" charset="-128"/>
              </a:rPr>
              <a:t>解決や事業の収益化に向けた工夫や事業、商品・サービスの新規性</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類似</a:t>
            </a:r>
            <a:r>
              <a:rPr kumimoji="1" lang="ja-JP" altLang="en-US" sz="1400" dirty="0">
                <a:latin typeface="ＭＳ Ｐゴシック" charset="-128"/>
                <a:ea typeface="ＭＳ Ｐゴシック" charset="-128"/>
              </a:rPr>
              <a:t>する事業、商品・サービスの動向と本事業の差別化要素</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なぜ</a:t>
            </a:r>
            <a:r>
              <a:rPr kumimoji="1" lang="ja-JP" altLang="en-US" sz="1400" dirty="0">
                <a:latin typeface="ＭＳ Ｐゴシック" charset="-128"/>
                <a:ea typeface="ＭＳ Ｐゴシック" charset="-128"/>
              </a:rPr>
              <a:t>事業主体者やコンソーシアムが上記を実現できるのかの裏づけ</a:t>
            </a:r>
          </a:p>
          <a:p>
            <a:pPr algn="l">
              <a:spcBef>
                <a:spcPct val="30000"/>
              </a:spcBef>
              <a:defRPr/>
            </a:pPr>
            <a:r>
              <a:rPr kumimoji="1" lang="ja-JP" altLang="en-US" sz="1400" dirty="0">
                <a:latin typeface="ＭＳ Ｐゴシック" charset="-128"/>
                <a:ea typeface="ＭＳ Ｐゴシック" charset="-128"/>
              </a:rPr>
              <a:t>を記述すること</a:t>
            </a:r>
            <a:r>
              <a:rPr kumimoji="1" lang="ja-JP" altLang="en-US" sz="1400" dirty="0" smtClean="0">
                <a:latin typeface="ＭＳ Ｐゴシック" charset="-128"/>
                <a:ea typeface="ＭＳ Ｐゴシック" charset="-128"/>
              </a:rPr>
              <a:t>。</a:t>
            </a:r>
            <a:endParaRPr kumimoji="1" lang="en-US" altLang="ja-JP" sz="1400" dirty="0">
              <a:solidFill>
                <a:srgbClr val="FF0000"/>
              </a:solidFill>
              <a:latin typeface="ＭＳ Ｐゴシック" charset="-128"/>
              <a:ea typeface="ＭＳ Ｐゴシック" charset="-128"/>
            </a:endParaRPr>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extLst>
      <p:ext uri="{BB962C8B-B14F-4D97-AF65-F5344CB8AC3E}">
        <p14:creationId xmlns:p14="http://schemas.microsoft.com/office/powerpoint/2010/main" val="830708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事業の詳細と計画</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５．事業の効果</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908720"/>
            <a:ext cx="9648825" cy="5912768"/>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住民</a:t>
            </a:r>
            <a:r>
              <a:rPr kumimoji="1" lang="ja-JP" altLang="en-US" sz="1400" dirty="0">
                <a:latin typeface="ＭＳ Ｐゴシック" charset="-128"/>
                <a:ea typeface="ＭＳ Ｐゴシック" charset="-128"/>
              </a:rPr>
              <a:t>、事業者、自治体等にとって、事業がもたらす効果</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事業</a:t>
            </a:r>
            <a:r>
              <a:rPr kumimoji="1" lang="ja-JP" altLang="en-US" sz="1400" dirty="0">
                <a:latin typeface="ＭＳ Ｐゴシック" charset="-128"/>
                <a:ea typeface="ＭＳ Ｐゴシック" charset="-128"/>
              </a:rPr>
              <a:t>の中長期的（</a:t>
            </a:r>
            <a:r>
              <a:rPr kumimoji="1" lang="en-US" altLang="ja-JP" sz="1400" dirty="0">
                <a:latin typeface="ＭＳ Ｐゴシック" charset="-128"/>
                <a:ea typeface="ＭＳ Ｐゴシック" charset="-128"/>
              </a:rPr>
              <a:t>3</a:t>
            </a:r>
            <a:r>
              <a:rPr kumimoji="1" lang="ja-JP" altLang="en-US" sz="1400" dirty="0">
                <a:latin typeface="ＭＳ Ｐゴシック" charset="-128"/>
                <a:ea typeface="ＭＳ Ｐゴシック" charset="-128"/>
              </a:rPr>
              <a:t>～</a:t>
            </a:r>
            <a:r>
              <a:rPr kumimoji="1" lang="en-US" altLang="ja-JP" sz="1400" dirty="0">
                <a:latin typeface="ＭＳ Ｐゴシック" charset="-128"/>
                <a:ea typeface="ＭＳ Ｐゴシック" charset="-128"/>
              </a:rPr>
              <a:t>5</a:t>
            </a:r>
            <a:r>
              <a:rPr kumimoji="1" lang="ja-JP" altLang="en-US" sz="1400" dirty="0">
                <a:latin typeface="ＭＳ Ｐゴシック" charset="-128"/>
                <a:ea typeface="ＭＳ Ｐゴシック" charset="-128"/>
              </a:rPr>
              <a:t>年程度）な効果目標（定性・定量）</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本年度</a:t>
            </a:r>
            <a:r>
              <a:rPr kumimoji="1" lang="ja-JP" altLang="en-US" sz="1400" dirty="0">
                <a:latin typeface="ＭＳ Ｐゴシック" charset="-128"/>
                <a:ea typeface="ＭＳ Ｐゴシック" charset="-128"/>
              </a:rPr>
              <a:t>の達成目標（定性・定量）</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本年度</a:t>
            </a:r>
            <a:r>
              <a:rPr kumimoji="1" lang="ja-JP" altLang="en-US" sz="1400" dirty="0">
                <a:latin typeface="ＭＳ Ｐゴシック" charset="-128"/>
                <a:ea typeface="ＭＳ Ｐゴシック" charset="-128"/>
              </a:rPr>
              <a:t>の目標達成度合いを確認・検証するための方法</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事業</a:t>
            </a:r>
            <a:r>
              <a:rPr kumimoji="1" lang="ja-JP" altLang="en-US" sz="1400" dirty="0">
                <a:latin typeface="ＭＳ Ｐゴシック" charset="-128"/>
                <a:ea typeface="ＭＳ Ｐゴシック" charset="-128"/>
              </a:rPr>
              <a:t>の波及</a:t>
            </a:r>
            <a:r>
              <a:rPr kumimoji="1" lang="ja-JP" altLang="en-US" sz="1400" dirty="0" smtClean="0">
                <a:latin typeface="ＭＳ Ｐゴシック" charset="-128"/>
                <a:ea typeface="ＭＳ Ｐゴシック" charset="-128"/>
              </a:rPr>
              <a:t>効果（事業そのものの横展開や、他の地域・事業者の参入を促進することによる市場形成等）</a:t>
            </a:r>
            <a:endParaRPr kumimoji="1" lang="ja-JP" altLang="en-US" sz="1400" dirty="0">
              <a:latin typeface="ＭＳ Ｐゴシック" charset="-128"/>
              <a:ea typeface="ＭＳ Ｐゴシック" charset="-128"/>
            </a:endParaRPr>
          </a:p>
          <a:p>
            <a:pPr algn="l">
              <a:spcBef>
                <a:spcPct val="30000"/>
              </a:spcBef>
              <a:defRPr/>
            </a:pPr>
            <a:r>
              <a:rPr kumimoji="1" lang="ja-JP" altLang="en-US" sz="1400" dirty="0">
                <a:latin typeface="ＭＳ Ｐゴシック" charset="-128"/>
                <a:ea typeface="ＭＳ Ｐゴシック" charset="-128"/>
              </a:rPr>
              <a:t>を記述すること</a:t>
            </a:r>
            <a:r>
              <a:rPr kumimoji="1" lang="ja-JP" altLang="en-US" sz="1400" dirty="0" smtClean="0">
                <a:latin typeface="ＭＳ Ｐゴシック" charset="-128"/>
                <a:ea typeface="ＭＳ Ｐゴシック" charset="-128"/>
              </a:rPr>
              <a:t>。</a:t>
            </a:r>
            <a:endParaRPr kumimoji="1" lang="en-US" altLang="ja-JP" sz="1400" dirty="0" smtClean="0">
              <a:latin typeface="ＭＳ Ｐゴシック" charset="-128"/>
              <a:ea typeface="ＭＳ Ｐゴシック" charset="-128"/>
            </a:endParaRPr>
          </a:p>
          <a:p>
            <a:pPr algn="l">
              <a:spcBef>
                <a:spcPct val="30000"/>
              </a:spcBef>
              <a:defRPr/>
            </a:pPr>
            <a:r>
              <a:rPr kumimoji="1" lang="ja-JP" altLang="en-US" sz="1400" dirty="0" smtClean="0">
                <a:latin typeface="ＭＳ Ｐゴシック" charset="-128"/>
                <a:ea typeface="ＭＳ Ｐゴシック" charset="-128"/>
              </a:rPr>
              <a:t>＊</a:t>
            </a:r>
            <a:r>
              <a:rPr kumimoji="1" lang="ja-JP" altLang="en-US" sz="1400" dirty="0">
                <a:latin typeface="ＭＳ Ｐゴシック" charset="-128"/>
                <a:ea typeface="ＭＳ Ｐゴシック" charset="-128"/>
              </a:rPr>
              <a:t>健康寿命延伸や地域包括ケアシステムの構築、医療・介護費適正化、経済活性化や雇用創出等の効果目標を記述すること</a:t>
            </a:r>
            <a:r>
              <a:rPr kumimoji="1" lang="ja-JP" altLang="en-US" sz="1400" dirty="0" smtClean="0">
                <a:latin typeface="ＭＳ Ｐゴシック" charset="-128"/>
                <a:ea typeface="ＭＳ Ｐゴシック" charset="-128"/>
              </a:rPr>
              <a:t>。</a:t>
            </a:r>
            <a:endParaRPr kumimoji="1" lang="en-US" altLang="ja-JP" sz="1400" dirty="0">
              <a:solidFill>
                <a:srgbClr val="FF0000"/>
              </a:solidFill>
              <a:latin typeface="ＭＳ Ｐゴシック" charset="-128"/>
              <a:ea typeface="ＭＳ Ｐゴシック" charset="-128"/>
            </a:endParaRPr>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extLst>
      <p:ext uri="{BB962C8B-B14F-4D97-AF65-F5344CB8AC3E}">
        <p14:creationId xmlns:p14="http://schemas.microsoft.com/office/powerpoint/2010/main" val="3412556560"/>
      </p:ext>
    </p:extLst>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template1</Template>
  <TotalTime>0</TotalTime>
  <Pages>0</Pages>
  <Words>3157</Words>
  <Characters>0</Characters>
  <Application>Microsoft Office PowerPoint</Application>
  <DocSecurity>0</DocSecurity>
  <PresentationFormat>ユーザー設定</PresentationFormat>
  <Lines>0</Lines>
  <Paragraphs>407</Paragraphs>
  <Slides>18</Slides>
  <Notes>17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HGPｺﾞｼｯｸE</vt:lpstr>
      <vt:lpstr>HGPｺﾞｼｯｸM</vt:lpstr>
      <vt:lpstr>HG丸ｺﾞｼｯｸM-PRO</vt:lpstr>
      <vt:lpstr>ＭＳ Ｐゴシック</vt:lpstr>
      <vt:lpstr>ＭＳ Ｐ明朝</vt:lpstr>
      <vt:lpstr>Arial</vt:lpstr>
      <vt:lpstr>Wingdings</vt:lpstr>
      <vt:lpstr>template1</vt:lpstr>
      <vt:lpstr>PowerPoint プレゼンテーション</vt:lpstr>
      <vt:lpstr>PowerPoint プレゼンテーション</vt:lpstr>
      <vt:lpstr>PowerPoint プレゼンテーション</vt:lpstr>
      <vt:lpstr>事業の詳細と計画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122</cp:revision>
  <cp:lastPrinted>1899-12-30T00:00:00Z</cp:lastPrinted>
  <dcterms:created xsi:type="dcterms:W3CDTF">2006-08-31T19:51:59Z</dcterms:created>
  <dcterms:modified xsi:type="dcterms:W3CDTF">2017-06-28T06:55:40Z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ies>
</file>