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9" r:id="rId4"/>
    <p:sldMasterId id="2147483708" r:id="rId5"/>
    <p:sldMasterId id="2147483745" r:id="rId6"/>
    <p:sldMasterId id="2147483736" r:id="rId7"/>
    <p:sldMasterId id="2147483728" r:id="rId8"/>
  </p:sldMasterIdLst>
  <p:notesMasterIdLst>
    <p:notesMasterId r:id="rId20"/>
  </p:notesMasterIdLst>
  <p:handoutMasterIdLst>
    <p:handoutMasterId r:id="rId21"/>
  </p:handoutMasterIdLst>
  <p:sldIdLst>
    <p:sldId id="271" r:id="rId9"/>
    <p:sldId id="273" r:id="rId10"/>
    <p:sldId id="269" r:id="rId11"/>
    <p:sldId id="274" r:id="rId12"/>
    <p:sldId id="275" r:id="rId13"/>
    <p:sldId id="276" r:id="rId14"/>
    <p:sldId id="277" r:id="rId15"/>
    <p:sldId id="278" r:id="rId16"/>
    <p:sldId id="281" r:id="rId17"/>
    <p:sldId id="279" r:id="rId18"/>
    <p:sldId id="280" r:id="rId19"/>
  </p:sldIdLst>
  <p:sldSz cx="9906000" cy="6858000" type="A4"/>
  <p:notesSz cx="6858000" cy="9144000"/>
  <p:defaultTextStyle>
    <a:defPPr>
      <a:defRPr lang="ja-JP"/>
    </a:defPPr>
    <a:lvl1pPr marL="0" algn="l" defTabSz="925880" rtl="0" eaLnBrk="1" latinLnBrk="0" hangingPunct="1">
      <a:defRPr kumimoji="1" sz="1822" kern="1200">
        <a:solidFill>
          <a:schemeClr val="tx1"/>
        </a:solidFill>
        <a:latin typeface="+mn-lt"/>
        <a:ea typeface="+mn-ea"/>
        <a:cs typeface="+mn-cs"/>
      </a:defRPr>
    </a:lvl1pPr>
    <a:lvl2pPr marL="462940" algn="l" defTabSz="925880" rtl="0" eaLnBrk="1" latinLnBrk="0" hangingPunct="1">
      <a:defRPr kumimoji="1" sz="1822" kern="1200">
        <a:solidFill>
          <a:schemeClr val="tx1"/>
        </a:solidFill>
        <a:latin typeface="+mn-lt"/>
        <a:ea typeface="+mn-ea"/>
        <a:cs typeface="+mn-cs"/>
      </a:defRPr>
    </a:lvl2pPr>
    <a:lvl3pPr marL="925880" algn="l" defTabSz="925880" rtl="0" eaLnBrk="1" latinLnBrk="0" hangingPunct="1">
      <a:defRPr kumimoji="1" sz="1822" kern="1200">
        <a:solidFill>
          <a:schemeClr val="tx1"/>
        </a:solidFill>
        <a:latin typeface="+mn-lt"/>
        <a:ea typeface="+mn-ea"/>
        <a:cs typeface="+mn-cs"/>
      </a:defRPr>
    </a:lvl3pPr>
    <a:lvl4pPr marL="1388820" algn="l" defTabSz="925880" rtl="0" eaLnBrk="1" latinLnBrk="0" hangingPunct="1">
      <a:defRPr kumimoji="1" sz="1822" kern="1200">
        <a:solidFill>
          <a:schemeClr val="tx1"/>
        </a:solidFill>
        <a:latin typeface="+mn-lt"/>
        <a:ea typeface="+mn-ea"/>
        <a:cs typeface="+mn-cs"/>
      </a:defRPr>
    </a:lvl4pPr>
    <a:lvl5pPr marL="1851759" algn="l" defTabSz="925880" rtl="0" eaLnBrk="1" latinLnBrk="0" hangingPunct="1">
      <a:defRPr kumimoji="1" sz="1822" kern="1200">
        <a:solidFill>
          <a:schemeClr val="tx1"/>
        </a:solidFill>
        <a:latin typeface="+mn-lt"/>
        <a:ea typeface="+mn-ea"/>
        <a:cs typeface="+mn-cs"/>
      </a:defRPr>
    </a:lvl5pPr>
    <a:lvl6pPr marL="2314699" algn="l" defTabSz="925880" rtl="0" eaLnBrk="1" latinLnBrk="0" hangingPunct="1">
      <a:defRPr kumimoji="1" sz="1822" kern="1200">
        <a:solidFill>
          <a:schemeClr val="tx1"/>
        </a:solidFill>
        <a:latin typeface="+mn-lt"/>
        <a:ea typeface="+mn-ea"/>
        <a:cs typeface="+mn-cs"/>
      </a:defRPr>
    </a:lvl6pPr>
    <a:lvl7pPr marL="2777640" algn="l" defTabSz="925880" rtl="0" eaLnBrk="1" latinLnBrk="0" hangingPunct="1">
      <a:defRPr kumimoji="1" sz="1822" kern="1200">
        <a:solidFill>
          <a:schemeClr val="tx1"/>
        </a:solidFill>
        <a:latin typeface="+mn-lt"/>
        <a:ea typeface="+mn-ea"/>
        <a:cs typeface="+mn-cs"/>
      </a:defRPr>
    </a:lvl7pPr>
    <a:lvl8pPr marL="3240579" algn="l" defTabSz="925880" rtl="0" eaLnBrk="1" latinLnBrk="0" hangingPunct="1">
      <a:defRPr kumimoji="1" sz="1822" kern="1200">
        <a:solidFill>
          <a:schemeClr val="tx1"/>
        </a:solidFill>
        <a:latin typeface="+mn-lt"/>
        <a:ea typeface="+mn-ea"/>
        <a:cs typeface="+mn-cs"/>
      </a:defRPr>
    </a:lvl8pPr>
    <a:lvl9pPr marL="3703519" algn="l" defTabSz="925880" rtl="0" eaLnBrk="1" latinLnBrk="0" hangingPunct="1">
      <a:defRPr kumimoji="1" sz="18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 id="2" name="河合　美旺" initials="河合　美旺" lastIdx="19" clrIdx="1">
    <p:extLst>
      <p:ext uri="{19B8F6BF-5375-455C-9EA6-DF929625EA0E}">
        <p15:presenceInfo xmlns:p15="http://schemas.microsoft.com/office/powerpoint/2012/main" userId="S::mio_kawai340@maff.go.jp::97c0cee0-fe69-4ec7-94fe-556961546df1" providerId="AD"/>
      </p:ext>
    </p:extLst>
  </p:cmAuthor>
  <p:cmAuthor id="3" name="伊東 賢司" initials="伊東" lastIdx="13" clrIdx="2">
    <p:extLst>
      <p:ext uri="{19B8F6BF-5375-455C-9EA6-DF929625EA0E}">
        <p15:presenceInfo xmlns:p15="http://schemas.microsoft.com/office/powerpoint/2012/main" userId="S-1-5-21-119559289-308561185-1852903728-156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00"/>
    <a:srgbClr val="FFFFFF"/>
    <a:srgbClr val="6785C1"/>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62" autoAdjust="0"/>
    <p:restoredTop sz="91230" autoAdjust="0"/>
  </p:normalViewPr>
  <p:slideViewPr>
    <p:cSldViewPr snapToGrid="0" snapToObjects="1">
      <p:cViewPr varScale="1">
        <p:scale>
          <a:sx n="73" d="100"/>
          <a:sy n="73" d="100"/>
        </p:scale>
        <p:origin x="1308" y="3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0" d="100"/>
          <a:sy n="90" d="100"/>
        </p:scale>
        <p:origin x="36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DF4258-8B54-E846-A716-B40C4AB7CB0A}" type="slidenum">
              <a:rPr kumimoji="1" lang="ja-JP" altLang="en-US" smtClean="0"/>
              <a:t>‹#›</a:t>
            </a:fld>
            <a:endParaRPr kumimoji="1" lang="ja-JP" altLang="en-US"/>
          </a:p>
        </p:txBody>
      </p:sp>
    </p:spTree>
    <p:extLst>
      <p:ext uri="{BB962C8B-B14F-4D97-AF65-F5344CB8AC3E}">
        <p14:creationId xmlns:p14="http://schemas.microsoft.com/office/powerpoint/2010/main" val="2060372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2022/7/7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25880" rtl="0" eaLnBrk="1" latinLnBrk="0" hangingPunct="1">
      <a:defRPr kumimoji="1" sz="1215" kern="1200">
        <a:solidFill>
          <a:schemeClr val="tx1"/>
        </a:solidFill>
        <a:latin typeface="+mn-lt"/>
        <a:ea typeface="+mn-ea"/>
        <a:cs typeface="+mn-cs"/>
      </a:defRPr>
    </a:lvl1pPr>
    <a:lvl2pPr marL="462940" algn="l" defTabSz="925880" rtl="0" eaLnBrk="1" latinLnBrk="0" hangingPunct="1">
      <a:defRPr kumimoji="1" sz="1215" kern="1200">
        <a:solidFill>
          <a:schemeClr val="tx1"/>
        </a:solidFill>
        <a:latin typeface="+mn-lt"/>
        <a:ea typeface="+mn-ea"/>
        <a:cs typeface="+mn-cs"/>
      </a:defRPr>
    </a:lvl2pPr>
    <a:lvl3pPr marL="925880" algn="l" defTabSz="925880" rtl="0" eaLnBrk="1" latinLnBrk="0" hangingPunct="1">
      <a:defRPr kumimoji="1" sz="1215" kern="1200">
        <a:solidFill>
          <a:schemeClr val="tx1"/>
        </a:solidFill>
        <a:latin typeface="+mn-lt"/>
        <a:ea typeface="+mn-ea"/>
        <a:cs typeface="+mn-cs"/>
      </a:defRPr>
    </a:lvl3pPr>
    <a:lvl4pPr marL="1388820" algn="l" defTabSz="925880" rtl="0" eaLnBrk="1" latinLnBrk="0" hangingPunct="1">
      <a:defRPr kumimoji="1" sz="1215" kern="1200">
        <a:solidFill>
          <a:schemeClr val="tx1"/>
        </a:solidFill>
        <a:latin typeface="+mn-lt"/>
        <a:ea typeface="+mn-ea"/>
        <a:cs typeface="+mn-cs"/>
      </a:defRPr>
    </a:lvl4pPr>
    <a:lvl5pPr marL="1851759" algn="l" defTabSz="925880" rtl="0" eaLnBrk="1" latinLnBrk="0" hangingPunct="1">
      <a:defRPr kumimoji="1" sz="1215" kern="1200">
        <a:solidFill>
          <a:schemeClr val="tx1"/>
        </a:solidFill>
        <a:latin typeface="+mn-lt"/>
        <a:ea typeface="+mn-ea"/>
        <a:cs typeface="+mn-cs"/>
      </a:defRPr>
    </a:lvl5pPr>
    <a:lvl6pPr marL="2314699" algn="l" defTabSz="925880" rtl="0" eaLnBrk="1" latinLnBrk="0" hangingPunct="1">
      <a:defRPr kumimoji="1" sz="1215" kern="1200">
        <a:solidFill>
          <a:schemeClr val="tx1"/>
        </a:solidFill>
        <a:latin typeface="+mn-lt"/>
        <a:ea typeface="+mn-ea"/>
        <a:cs typeface="+mn-cs"/>
      </a:defRPr>
    </a:lvl6pPr>
    <a:lvl7pPr marL="2777640" algn="l" defTabSz="925880" rtl="0" eaLnBrk="1" latinLnBrk="0" hangingPunct="1">
      <a:defRPr kumimoji="1" sz="1215" kern="1200">
        <a:solidFill>
          <a:schemeClr val="tx1"/>
        </a:solidFill>
        <a:latin typeface="+mn-lt"/>
        <a:ea typeface="+mn-ea"/>
        <a:cs typeface="+mn-cs"/>
      </a:defRPr>
    </a:lvl7pPr>
    <a:lvl8pPr marL="3240579" algn="l" defTabSz="925880" rtl="0" eaLnBrk="1" latinLnBrk="0" hangingPunct="1">
      <a:defRPr kumimoji="1" sz="1215" kern="1200">
        <a:solidFill>
          <a:schemeClr val="tx1"/>
        </a:solidFill>
        <a:latin typeface="+mn-lt"/>
        <a:ea typeface="+mn-ea"/>
        <a:cs typeface="+mn-cs"/>
      </a:defRPr>
    </a:lvl8pPr>
    <a:lvl9pPr marL="3703519" algn="l" defTabSz="925880" rtl="0" eaLnBrk="1" latinLnBrk="0" hangingPunct="1">
      <a:defRPr kumimoji="1" sz="121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A">
    <p:spTree>
      <p:nvGrpSpPr>
        <p:cNvPr id="1" name=""/>
        <p:cNvGrpSpPr/>
        <p:nvPr/>
      </p:nvGrpSpPr>
      <p:grpSpPr>
        <a:xfrm>
          <a:off x="0" y="0"/>
          <a:ext cx="0" cy="0"/>
          <a:chOff x="0" y="0"/>
          <a:chExt cx="0" cy="0"/>
        </a:xfrm>
      </p:grpSpPr>
      <p:pic>
        <p:nvPicPr>
          <p:cNvPr id="2" name="図 1"/>
          <p:cNvPicPr>
            <a:picLocks noChangeAspect="1"/>
          </p:cNvPicPr>
          <p:nvPr userDrawn="1"/>
        </p:nvPicPr>
        <p:blipFill rotWithShape="1">
          <a:blip r:embed="rId2" cstate="email">
            <a:extLst>
              <a:ext uri="{28A0092B-C50C-407E-A947-70E740481C1C}">
                <a14:useLocalDpi xmlns:a14="http://schemas.microsoft.com/office/drawing/2010/main"/>
              </a:ext>
            </a:extLst>
          </a:blip>
          <a:srcRect r="18955"/>
          <a:stretch/>
        </p:blipFill>
        <p:spPr>
          <a:xfrm>
            <a:off x="1" y="0"/>
            <a:ext cx="9905999" cy="6868800"/>
          </a:xfrm>
          <a:prstGeom prst="rect">
            <a:avLst/>
          </a:prstGeom>
        </p:spPr>
      </p:pic>
      <p:sp>
        <p:nvSpPr>
          <p:cNvPr id="11" name="正方形/長方形 10"/>
          <p:cNvSpPr/>
          <p:nvPr userDrawn="1"/>
        </p:nvSpPr>
        <p:spPr>
          <a:xfrm>
            <a:off x="1" y="4714043"/>
            <a:ext cx="9906000" cy="2154757"/>
          </a:xfrm>
          <a:prstGeom prst="rect">
            <a:avLst/>
          </a:prstGeom>
          <a:solidFill>
            <a:srgbClr val="6785C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HGPGothicE" charset="-128"/>
              <a:ea typeface="HGPGothicE" charset="-128"/>
            </a:endParaRPr>
          </a:p>
        </p:txBody>
      </p:sp>
      <p:pic>
        <p:nvPicPr>
          <p:cNvPr id="13" name="図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5"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sp>
        <p:nvSpPr>
          <p:cNvPr id="1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8" name="図 17">
            <a:extLst>
              <a:ext uri="{FF2B5EF4-FFF2-40B4-BE49-F238E27FC236}">
                <a16:creationId xmlns:a16="http://schemas.microsoft.com/office/drawing/2014/main" id="{947A7B74-48AA-304D-8A41-3EA692EE5241}"/>
              </a:ext>
            </a:extLst>
          </p:cNvPr>
          <p:cNvPicPr>
            <a:picLocks noChangeAspect="1"/>
          </p:cNvPicPr>
          <p:nvPr userDrawn="1"/>
        </p:nvPicPr>
        <p:blipFill>
          <a:blip r:embed="rId4"/>
          <a:stretch>
            <a:fillRect/>
          </a:stretch>
        </p:blipFill>
        <p:spPr>
          <a:xfrm>
            <a:off x="7007803" y="240668"/>
            <a:ext cx="2635200" cy="902800"/>
          </a:xfrm>
          <a:prstGeom prst="rect">
            <a:avLst/>
          </a:prstGeom>
        </p:spPr>
      </p:pic>
    </p:spTree>
    <p:extLst>
      <p:ext uri="{BB962C8B-B14F-4D97-AF65-F5344CB8AC3E}">
        <p14:creationId xmlns:p14="http://schemas.microsoft.com/office/powerpoint/2010/main" val="106360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裏表紙A">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CADA7E2-D9D3-BC40-8FC4-799425A0472E}"/>
              </a:ext>
            </a:extLst>
          </p:cNvPr>
          <p:cNvPicPr>
            <a:picLocks noChangeAspect="1"/>
          </p:cNvPicPr>
          <p:nvPr userDrawn="1"/>
        </p:nvPicPr>
        <p:blipFill>
          <a:blip r:embed="rId2"/>
          <a:stretch>
            <a:fillRect/>
          </a:stretch>
        </p:blipFill>
        <p:spPr>
          <a:xfrm>
            <a:off x="2890200" y="2715950"/>
            <a:ext cx="4125600" cy="1413400"/>
          </a:xfrm>
          <a:prstGeom prst="rect">
            <a:avLst/>
          </a:prstGeom>
        </p:spPr>
      </p:pic>
      <p:sp>
        <p:nvSpPr>
          <p:cNvPr id="4"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7377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裏表紙B">
    <p:bg>
      <p:bgPr>
        <a:solidFill>
          <a:srgbClr val="1C1C1C"/>
        </a:solidFill>
        <a:effectLst/>
      </p:bgPr>
    </p:bg>
    <p:spTree>
      <p:nvGrpSpPr>
        <p:cNvPr id="1" name=""/>
        <p:cNvGrpSpPr/>
        <p:nvPr/>
      </p:nvGrpSpPr>
      <p:grpSpPr>
        <a:xfrm>
          <a:off x="0" y="0"/>
          <a:ext cx="0" cy="0"/>
          <a:chOff x="0" y="0"/>
          <a:chExt cx="0" cy="0"/>
        </a:xfrm>
      </p:grpSpPr>
      <p:pic>
        <p:nvPicPr>
          <p:cNvPr id="4" name="図 12">
            <a:extLst>
              <a:ext uri="{FF2B5EF4-FFF2-40B4-BE49-F238E27FC236}">
                <a16:creationId xmlns:a16="http://schemas.microsoft.com/office/drawing/2014/main" id="{97CA28FC-98C8-42DD-9BDF-1E0E15F6619A}"/>
              </a:ext>
            </a:extLst>
          </p:cNvPr>
          <p:cNvPicPr>
            <a:picLocks noChangeAspect="1"/>
          </p:cNvPicPr>
          <p:nvPr userDrawn="1"/>
        </p:nvPicPr>
        <p:blipFill>
          <a:blip r:embed="rId2"/>
          <a:stretch>
            <a:fillRect/>
          </a:stretch>
        </p:blipFill>
        <p:spPr>
          <a:xfrm>
            <a:off x="2889500" y="2720338"/>
            <a:ext cx="4127000" cy="1417323"/>
          </a:xfrm>
          <a:prstGeom prst="rect">
            <a:avLst/>
          </a:prstGeom>
        </p:spPr>
      </p:pic>
      <p:sp>
        <p:nvSpPr>
          <p:cNvPr id="6"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12831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sp>
        <p:nvSpPr>
          <p:cNvPr id="11" name="正方形/長方形 10"/>
          <p:cNvSpPr/>
          <p:nvPr userDrawn="1"/>
        </p:nvSpPr>
        <p:spPr>
          <a:xfrm>
            <a:off x="1" y="4714043"/>
            <a:ext cx="9906000" cy="21547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Meiryo UI" panose="020B0604030504040204" pitchFamily="50" charset="-128"/>
              <a:ea typeface="Meiryo UI" panose="020B0604030504040204" pitchFamily="50" charset="-128"/>
            </a:endParaRPr>
          </a:p>
        </p:txBody>
      </p:sp>
      <p:pic>
        <p:nvPicPr>
          <p:cNvPr id="13" name="図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2"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pic>
        <p:nvPicPr>
          <p:cNvPr id="16" name="図 15">
            <a:extLst>
              <a:ext uri="{FF2B5EF4-FFF2-40B4-BE49-F238E27FC236}">
                <a16:creationId xmlns:a16="http://schemas.microsoft.com/office/drawing/2014/main" id="{A6047BE2-75E4-8743-8BCD-19E0EC5A22EE}"/>
              </a:ext>
            </a:extLst>
          </p:cNvPr>
          <p:cNvPicPr>
            <a:picLocks noChangeAspect="1"/>
          </p:cNvPicPr>
          <p:nvPr userDrawn="1"/>
        </p:nvPicPr>
        <p:blipFill>
          <a:blip r:embed="rId3"/>
          <a:stretch>
            <a:fillRect/>
          </a:stretch>
        </p:blipFill>
        <p:spPr>
          <a:xfrm>
            <a:off x="7064375" y="254000"/>
            <a:ext cx="2635200" cy="902800"/>
          </a:xfrm>
          <a:prstGeom prst="rect">
            <a:avLst/>
          </a:prstGeom>
        </p:spPr>
      </p:pic>
      <p:sp>
        <p:nvSpPr>
          <p:cNvPr id="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106666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A">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bg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bg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5711" y="6486264"/>
            <a:ext cx="1159714" cy="295200"/>
          </a:xfrm>
          <a:prstGeom prst="rect">
            <a:avLst/>
          </a:prstGeom>
        </p:spPr>
      </p:pic>
      <p:sp>
        <p:nvSpPr>
          <p:cNvPr id="7"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sp>
        <p:nvSpPr>
          <p:cNvPr id="9" name="TextBox 12"/>
          <p:cNvSpPr txBox="1"/>
          <p:nvPr userDrawn="1"/>
        </p:nvSpPr>
        <p:spPr>
          <a:xfrm>
            <a:off x="1582615" y="6551483"/>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90460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B">
    <p:bg>
      <p:bgPr>
        <a:solidFill>
          <a:srgbClr val="000000"/>
        </a:solidFill>
        <a:effectLst/>
      </p:bgPr>
    </p:bg>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tx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tx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sp>
        <p:nvSpPr>
          <p:cNvPr id="5" name="TextBox 12"/>
          <p:cNvSpPr txBox="1"/>
          <p:nvPr userDrawn="1"/>
        </p:nvSpPr>
        <p:spPr>
          <a:xfrm>
            <a:off x="1582615" y="6551482"/>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
        <p:nvSpPr>
          <p:cNvPr id="10"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FFFFFF"/>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FFFFFF"/>
              </a:solidFill>
              <a:latin typeface="Meiryo UI" panose="020B0604030504040204" pitchFamily="50" charset="-128"/>
              <a:ea typeface="Meiryo UI" panose="020B0604030504040204" pitchFamily="50" charset="-128"/>
              <a:cs typeface="HGPGothicE" charset="-128"/>
            </a:endParaRPr>
          </a:p>
        </p:txBody>
      </p:sp>
    </p:spTree>
    <p:extLst>
      <p:ext uri="{BB962C8B-B14F-4D97-AF65-F5344CB8AC3E}">
        <p14:creationId xmlns:p14="http://schemas.microsoft.com/office/powerpoint/2010/main" val="367970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中扉A">
    <p:bg>
      <p:bgPr>
        <a:solidFill>
          <a:srgbClr val="6785C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7792C7"/>
          </a:solidFill>
          <a:ln>
            <a:noFill/>
          </a:ln>
        </p:spPr>
        <p:txBody>
          <a:bodyPr vert="horz" wrap="square" lIns="74295" tIns="37148" rIns="74295" bIns="37148" numCol="1" anchor="t" anchorCtr="0" compatLnSpc="1">
            <a:prstTxWarp prst="textNoShape">
              <a:avLst/>
            </a:prstTxWarp>
          </a:bodyPr>
          <a:lstStyle/>
          <a:p>
            <a:endParaRPr lang="en-US" sz="1480">
              <a:latin typeface="Meiryo UI" panose="020B0604030504040204" pitchFamily="50" charset="-128"/>
              <a:ea typeface="Meiryo UI" panose="020B0604030504040204" pitchFamily="50" charset="-128"/>
            </a:endParaRP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dirty="0"/>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chemeClr val="tx1"/>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2381094016"/>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中扉B">
    <p:bg>
      <p:bgPr>
        <a:solidFill>
          <a:srgbClr val="1C1C1C"/>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2C2C2C"/>
          </a:solidFill>
          <a:ln>
            <a:noFill/>
          </a:ln>
        </p:spPr>
        <p:txBody>
          <a:bodyPr vert="horz" wrap="square" lIns="74295" tIns="37148" rIns="74295" bIns="37148" numCol="1" anchor="t" anchorCtr="0" compatLnSpc="1">
            <a:prstTxWarp prst="textNoShape">
              <a:avLst/>
            </a:prstTxWarp>
          </a:bodyPr>
          <a:lstStyle/>
          <a:p>
            <a:endParaRPr lang="en-US" sz="1480"/>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rgbClr val="FFFFFF"/>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136816471"/>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Meiryo UI" panose="020B0604030504040204" pitchFamily="50" charset="-128"/>
                <a:ea typeface="Meiryo UI" panose="020B0604030504040204"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bg1"/>
              </a:solidFill>
              <a:latin typeface="Meiryo UI" panose="020B0604030504040204" pitchFamily="50" charset="-128"/>
              <a:ea typeface="Meiryo UI" panose="020B0604030504040204" pitchFamily="50" charset="-128"/>
              <a:cs typeface="HGPGothicE" charset="-128"/>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662933658"/>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rgbClr val="6785C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79245" y="6555142"/>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16599746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コンテンツC">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tx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14" name="TextBox 12"/>
          <p:cNvSpPr txBox="1"/>
          <p:nvPr userDrawn="1"/>
        </p:nvSpPr>
        <p:spPr>
          <a:xfrm>
            <a:off x="581296" y="6593331"/>
            <a:ext cx="3463166" cy="123111"/>
          </a:xfrm>
          <a:prstGeom prst="rect">
            <a:avLst/>
          </a:prstGeom>
          <a:noFill/>
        </p:spPr>
        <p:txBody>
          <a:bodyPr wrap="square" tIns="0" bIns="0">
            <a:spAutoFit/>
          </a:bodyPr>
          <a:lstStyle/>
          <a:p>
            <a:pPr marL="0" marR="0" indent="0" algn="l"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2021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tx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tx1"/>
              </a:solidFill>
              <a:latin typeface="Meiryo UI" panose="020B0604030504040204" pitchFamily="50" charset="-128"/>
              <a:ea typeface="Meiryo UI" panose="020B0604030504040204" pitchFamily="50" charset="-128"/>
              <a:cs typeface="HGPGothicE" charset="-128"/>
            </a:endParaRPr>
          </a:p>
        </p:txBody>
      </p:sp>
      <p:sp>
        <p:nvSpPr>
          <p:cNvPr id="16"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35356405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17" r:id="rId1"/>
    <p:sldLayoutId id="2147483718"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767183153"/>
      </p:ext>
    </p:extLst>
  </p:cSld>
  <p:clrMap bg1="lt1" tx1="dk1" bg2="lt2" tx2="dk2" accent1="accent1" accent2="accent2" accent3="accent3" accent4="accent4" accent5="accent5" accent6="accent6" hlink="hlink" folHlink="folHlink"/>
  <p:sldLayoutIdLst>
    <p:sldLayoutId id="2147483713" r:id="rId1"/>
    <p:sldLayoutId id="2147483727"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1072"/>
      </p:ext>
    </p:extLst>
  </p:cSld>
  <p:clrMap bg1="lt1" tx1="dk1" bg2="lt2" tx2="dk2" accent1="accent1" accent2="accent2" accent3="accent3" accent4="accent4" accent5="accent5" accent6="accent6" hlink="hlink" folHlink="folHlink"/>
  <p:sldLayoutIdLst>
    <p:sldLayoutId id="2147483746" r:id="rId1"/>
    <p:sldLayoutId id="2147483747" r:id="rId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85586"/>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356824949"/>
      </p:ext>
    </p:extLst>
  </p:cSld>
  <p:clrMap bg1="lt1" tx1="dk1" bg2="lt2" tx2="dk2" accent1="accent1" accent2="accent2" accent3="accent3" accent4="accent4" accent5="accent5" accent6="accent6" hlink="hlink" folHlink="folHlink"/>
  <p:sldLayoutIdLst>
    <p:sldLayoutId id="2147483743" r:id="rId1"/>
    <p:sldLayoutId id="2147483744"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別紙様式１－３　事業実施計画書（取り組み内容に関する事項）</a:t>
            </a:r>
            <a:endParaRPr kumimoji="1" lang="ja-JP" altLang="en-US" dirty="0"/>
          </a:p>
        </p:txBody>
      </p:sp>
      <p:sp>
        <p:nvSpPr>
          <p:cNvPr id="3" name="テキスト ボックス 2"/>
          <p:cNvSpPr txBox="1"/>
          <p:nvPr/>
        </p:nvSpPr>
        <p:spPr>
          <a:xfrm>
            <a:off x="282498" y="603689"/>
            <a:ext cx="9367024" cy="372731"/>
          </a:xfrm>
          <a:prstGeom prst="rect">
            <a:avLst/>
          </a:prstGeom>
          <a:noFill/>
          <a:ln w="38100">
            <a:noFill/>
          </a:ln>
        </p:spPr>
        <p:txBody>
          <a:bodyPr wrap="square" rtlCol="0">
            <a:spAutoFit/>
          </a:bodyPr>
          <a:lstStyle/>
          <a:p>
            <a:r>
              <a:rPr lang="ja-JP" altLang="en-US" b="1" dirty="0" smtClean="0"/>
              <a:t>事業名：</a:t>
            </a:r>
            <a:endParaRPr lang="en-US" altLang="ja-JP" b="1" dirty="0" smtClean="0"/>
          </a:p>
        </p:txBody>
      </p:sp>
      <p:sp>
        <p:nvSpPr>
          <p:cNvPr id="7" name="テキスト ボックス 6"/>
          <p:cNvSpPr txBox="1"/>
          <p:nvPr/>
        </p:nvSpPr>
        <p:spPr>
          <a:xfrm>
            <a:off x="282498" y="2285455"/>
            <a:ext cx="9367023" cy="954107"/>
          </a:xfrm>
          <a:prstGeom prst="rect">
            <a:avLst/>
          </a:prstGeom>
          <a:noFill/>
          <a:ln w="38100">
            <a:noFill/>
          </a:ln>
        </p:spPr>
        <p:txBody>
          <a:bodyPr wrap="square" rtlCol="0">
            <a:spAutoFit/>
          </a:bodyPr>
          <a:lstStyle/>
          <a:p>
            <a:r>
              <a:rPr lang="en-US" altLang="ja-JP" sz="1400" dirty="0">
                <a:solidFill>
                  <a:schemeClr val="bg1">
                    <a:lumMod val="65000"/>
                  </a:schemeClr>
                </a:solidFill>
              </a:rPr>
              <a:t>※400</a:t>
            </a:r>
            <a:r>
              <a:rPr lang="ja-JP" altLang="en-US" sz="1400" dirty="0">
                <a:solidFill>
                  <a:schemeClr val="bg1">
                    <a:lumMod val="65000"/>
                  </a:schemeClr>
                </a:solidFill>
              </a:rPr>
              <a:t>字以内で、本事業において実証を行う商品・サービス・技術等の特徴、この実証を行うことにより、明らかになる成果・効果などを分かりやすく記載してください</a:t>
            </a:r>
            <a:r>
              <a:rPr lang="ja-JP" altLang="en-US" sz="1400" dirty="0" smtClean="0">
                <a:solidFill>
                  <a:schemeClr val="bg1">
                    <a:lumMod val="65000"/>
                  </a:schemeClr>
                </a:solidFill>
              </a:rPr>
              <a:t>。</a:t>
            </a:r>
            <a:endParaRPr lang="en-US" altLang="ja-JP" sz="1400" dirty="0" smtClean="0">
              <a:solidFill>
                <a:schemeClr val="bg1">
                  <a:lumMod val="65000"/>
                </a:schemeClr>
              </a:solidFill>
            </a:endParaRPr>
          </a:p>
          <a:p>
            <a:r>
              <a:rPr lang="en-US" altLang="ja-JP" sz="1400" dirty="0">
                <a:solidFill>
                  <a:schemeClr val="bg1">
                    <a:lumMod val="65000"/>
                  </a:schemeClr>
                </a:solidFill>
              </a:rPr>
              <a:t>※</a:t>
            </a:r>
            <a:r>
              <a:rPr lang="ja-JP" altLang="en-US" sz="1400">
                <a:solidFill>
                  <a:schemeClr val="bg1">
                    <a:lumMod val="65000"/>
                  </a:schemeClr>
                </a:solidFill>
              </a:rPr>
              <a:t>本事業の実施の目的を必ず含めて記載してください。</a:t>
            </a:r>
            <a:endParaRPr lang="en-US" altLang="ja-JP" sz="1400" dirty="0">
              <a:solidFill>
                <a:schemeClr val="bg1">
                  <a:lumMod val="65000"/>
                </a:schemeClr>
              </a:solidFill>
            </a:endParaRPr>
          </a:p>
          <a:p>
            <a:r>
              <a:rPr lang="en-US" altLang="ja-JP" sz="1400" dirty="0" smtClean="0">
                <a:solidFill>
                  <a:schemeClr val="bg1">
                    <a:lumMod val="65000"/>
                  </a:schemeClr>
                </a:solidFill>
              </a:rPr>
              <a:t>※</a:t>
            </a:r>
            <a:r>
              <a:rPr lang="ja-JP" altLang="en-US" sz="1400" dirty="0">
                <a:solidFill>
                  <a:schemeClr val="bg1">
                    <a:lumMod val="65000"/>
                  </a:schemeClr>
                </a:solidFill>
              </a:rPr>
              <a:t>本ページの中に図や写真を含めて、内容が分かるように説明をしてください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5" name="タイトル 1"/>
          <p:cNvSpPr txBox="1">
            <a:spLocks/>
          </p:cNvSpPr>
          <p:nvPr/>
        </p:nvSpPr>
        <p:spPr>
          <a:xfrm>
            <a:off x="139903" y="1660853"/>
            <a:ext cx="9623250" cy="722902"/>
          </a:xfrm>
          <a:prstGeom prst="rect">
            <a:avLst/>
          </a:prstGeom>
        </p:spPr>
        <p:txBody>
          <a:bodyPr tIns="108000" anchor="ctr" anchorCtr="0">
            <a:normAutofit/>
          </a:bodyPr>
          <a:lstStyle>
            <a:lvl1pPr algn="l" defTabSz="742950" rtl="0" eaLnBrk="1" latinLnBrk="0" hangingPunct="1">
              <a:lnSpc>
                <a:spcPct val="90000"/>
              </a:lnSpc>
              <a:spcBef>
                <a:spcPct val="0"/>
              </a:spcBef>
              <a:buNone/>
              <a:defRPr kumimoji="1" lang="ja-JP" altLang="en-US" sz="2400" b="1" kern="1200" spc="0">
                <a:solidFill>
                  <a:srgbClr val="6785C1"/>
                </a:solidFill>
                <a:latin typeface="Meiryo UI" panose="020B0604030504040204" pitchFamily="50" charset="-128"/>
                <a:ea typeface="Meiryo UI" panose="020B0604030504040204" pitchFamily="50" charset="-128"/>
                <a:cs typeface="Arial"/>
              </a:defRPr>
            </a:lvl1pPr>
          </a:lstStyle>
          <a:p>
            <a:r>
              <a:rPr lang="zh-TW" altLang="en-US" dirty="0" smtClean="0"/>
              <a:t>１</a:t>
            </a:r>
            <a:r>
              <a:rPr lang="zh-TW" altLang="en-US" dirty="0"/>
              <a:t>　事業概要</a:t>
            </a:r>
            <a:endParaRPr lang="ja-JP" altLang="en-US" dirty="0"/>
          </a:p>
        </p:txBody>
      </p:sp>
      <p:sp>
        <p:nvSpPr>
          <p:cNvPr id="4" name="正方形/長方形 3"/>
          <p:cNvSpPr/>
          <p:nvPr/>
        </p:nvSpPr>
        <p:spPr>
          <a:xfrm>
            <a:off x="282498" y="1256817"/>
            <a:ext cx="9367023" cy="523220"/>
          </a:xfrm>
          <a:prstGeom prst="rect">
            <a:avLst/>
          </a:prstGeom>
        </p:spPr>
        <p:txBody>
          <a:bodyPr wrap="square">
            <a:spAutoFit/>
          </a:bodyPr>
          <a:lstStyle/>
          <a:p>
            <a:r>
              <a:rPr lang="en-US" altLang="ja-JP" sz="1400" dirty="0"/>
              <a:t>※</a:t>
            </a:r>
            <a:r>
              <a:rPr lang="ja-JP" altLang="en-US" sz="1400" dirty="0"/>
              <a:t>審査基準に基づき計画書の内容全体について審査を行いますが、計画書の項目に対応する主な審査項目について、右上の青い枠内に記載しております</a:t>
            </a:r>
            <a:r>
              <a:rPr lang="ja-JP" altLang="en-US" sz="1400" dirty="0" smtClean="0"/>
              <a:t>。</a:t>
            </a:r>
            <a:endParaRPr lang="en-US" altLang="ja-JP" sz="1400" dirty="0" smtClean="0"/>
          </a:p>
        </p:txBody>
      </p:sp>
      <p:sp>
        <p:nvSpPr>
          <p:cNvPr id="6" name="正方形/長方形 5"/>
          <p:cNvSpPr/>
          <p:nvPr/>
        </p:nvSpPr>
        <p:spPr>
          <a:xfrm>
            <a:off x="282498" y="2262253"/>
            <a:ext cx="9367024" cy="431073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82497" y="603690"/>
            <a:ext cx="9367024" cy="65312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3720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４　事業の優位性及び独創性</a:t>
            </a:r>
          </a:p>
        </p:txBody>
      </p:sp>
      <p:sp>
        <p:nvSpPr>
          <p:cNvPr id="8" name="テキスト ボックス 7"/>
          <p:cNvSpPr txBox="1"/>
          <p:nvPr/>
        </p:nvSpPr>
        <p:spPr>
          <a:xfrm>
            <a:off x="289932" y="781056"/>
            <a:ext cx="9344722"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本事業で実証するビジネスモデル等が、どのような点で優れているのか</a:t>
            </a:r>
            <a:r>
              <a:rPr lang="ja-JP" altLang="en-US" sz="1400" dirty="0" smtClean="0">
                <a:solidFill>
                  <a:schemeClr val="bg1">
                    <a:lumMod val="65000"/>
                  </a:schemeClr>
                </a:solidFill>
              </a:rPr>
              <a:t>、新しい</a:t>
            </a:r>
            <a:r>
              <a:rPr lang="ja-JP" altLang="en-US" sz="1400" dirty="0">
                <a:solidFill>
                  <a:schemeClr val="bg1">
                    <a:lumMod val="65000"/>
                  </a:schemeClr>
                </a:solidFill>
              </a:rPr>
              <a:t>視点に基づく独創的なもの</a:t>
            </a:r>
            <a:r>
              <a:rPr lang="ja-JP" altLang="en-US" sz="1400" dirty="0" smtClean="0">
                <a:solidFill>
                  <a:schemeClr val="bg1">
                    <a:lumMod val="65000"/>
                  </a:schemeClr>
                </a:solidFill>
              </a:rPr>
              <a:t>か、それぞれ記載</a:t>
            </a:r>
            <a:r>
              <a:rPr lang="ja-JP" altLang="en-US" sz="1400" dirty="0">
                <a:solidFill>
                  <a:schemeClr val="bg1">
                    <a:lumMod val="65000"/>
                  </a:schemeClr>
                </a:solidFill>
              </a:rPr>
              <a:t>してください</a:t>
            </a:r>
            <a:r>
              <a:rPr lang="ja-JP" altLang="en-US" sz="1400" dirty="0" smtClean="0">
                <a:solidFill>
                  <a:schemeClr val="bg1">
                    <a:lumMod val="65000"/>
                  </a:schemeClr>
                </a:solidFill>
              </a:rPr>
              <a:t>。</a:t>
            </a:r>
            <a:endParaRPr lang="en-US" altLang="ja-JP" sz="1400" dirty="0" smtClean="0">
              <a:solidFill>
                <a:srgbClr val="00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優位性・独創性 </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優位性 ②独創性</a:t>
            </a:r>
            <a:endParaRPr kumimoji="1" lang="ja-JP" altLang="en-US" sz="1000" b="1" dirty="0">
              <a:solidFill>
                <a:schemeClr val="bg1"/>
              </a:solidFill>
            </a:endParaRPr>
          </a:p>
        </p:txBody>
      </p:sp>
      <p:sp>
        <p:nvSpPr>
          <p:cNvPr id="7" name="正方形/長方形 6"/>
          <p:cNvSpPr/>
          <p:nvPr/>
        </p:nvSpPr>
        <p:spPr>
          <a:xfrm>
            <a:off x="275063" y="722903"/>
            <a:ext cx="9367024" cy="585009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122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５　行政施策との関連性</a:t>
            </a:r>
          </a:p>
        </p:txBody>
      </p:sp>
      <p:sp>
        <p:nvSpPr>
          <p:cNvPr id="8" name="テキスト ボックス 7"/>
          <p:cNvSpPr txBox="1"/>
          <p:nvPr/>
        </p:nvSpPr>
        <p:spPr>
          <a:xfrm>
            <a:off x="268015" y="775563"/>
            <a:ext cx="9367025" cy="523220"/>
          </a:xfrm>
          <a:prstGeom prst="rect">
            <a:avLst/>
          </a:prstGeom>
          <a:noFill/>
          <a:ln w="38100">
            <a:noFill/>
          </a:ln>
        </p:spPr>
        <p:txBody>
          <a:bodyPr wrap="square" rtlCol="0">
            <a:spAutoFit/>
          </a:bodyPr>
          <a:lstStyle/>
          <a:p>
            <a:r>
              <a:rPr lang="en-US" altLang="ja-JP" sz="1400" dirty="0">
                <a:solidFill>
                  <a:schemeClr val="bg1">
                    <a:lumMod val="65000"/>
                  </a:schemeClr>
                </a:solidFill>
              </a:rPr>
              <a:t>※</a:t>
            </a:r>
            <a:r>
              <a:rPr lang="ja-JP" altLang="en-US" sz="1400" dirty="0">
                <a:solidFill>
                  <a:schemeClr val="bg1">
                    <a:lumMod val="65000"/>
                  </a:schemeClr>
                </a:solidFill>
              </a:rPr>
              <a:t>みどりの食料システム戦略への</a:t>
            </a:r>
            <a:r>
              <a:rPr lang="ja-JP" altLang="en-US" sz="1400" dirty="0" smtClean="0">
                <a:solidFill>
                  <a:schemeClr val="bg1">
                    <a:lumMod val="65000"/>
                  </a:schemeClr>
                </a:solidFill>
              </a:rPr>
              <a:t>寄与、輸出</a:t>
            </a:r>
            <a:r>
              <a:rPr lang="ja-JP" altLang="en-US" sz="1400" dirty="0">
                <a:solidFill>
                  <a:schemeClr val="bg1">
                    <a:lumMod val="65000"/>
                  </a:schemeClr>
                </a:solidFill>
              </a:rPr>
              <a:t>促進に資する取組であること等、本事業の実施が行政施策と関連する場合は、その内容を具体的に記載してください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その他</a:t>
            </a:r>
            <a:endParaRPr kumimoji="1" lang="ja-JP" altLang="en-US" sz="1000" b="1" dirty="0">
              <a:solidFill>
                <a:schemeClr val="bg1"/>
              </a:solidFill>
            </a:endParaRPr>
          </a:p>
        </p:txBody>
      </p:sp>
      <p:sp>
        <p:nvSpPr>
          <p:cNvPr id="5" name="正方形/長方形 4"/>
          <p:cNvSpPr/>
          <p:nvPr/>
        </p:nvSpPr>
        <p:spPr>
          <a:xfrm>
            <a:off x="275063" y="722903"/>
            <a:ext cx="9367024" cy="585009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8816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（１）実証する事業で生み出す商品・サービスまたは新しい技術等の</a:t>
            </a:r>
            <a:r>
              <a:rPr lang="ja-JP" altLang="en-US" sz="2000" b="1" dirty="0" smtClean="0">
                <a:solidFill>
                  <a:srgbClr val="000000"/>
                </a:solidFill>
              </a:rPr>
              <a:t>内容</a:t>
            </a:r>
            <a:endParaRPr lang="ja-JP" altLang="en-US" sz="2000" b="1" dirty="0">
              <a:solidFill>
                <a:srgbClr val="000000"/>
              </a:solidFill>
            </a:endParaRPr>
          </a:p>
        </p:txBody>
      </p:sp>
      <p:sp>
        <p:nvSpPr>
          <p:cNvPr id="8" name="テキスト ボックス 7"/>
          <p:cNvSpPr txBox="1"/>
          <p:nvPr/>
        </p:nvSpPr>
        <p:spPr>
          <a:xfrm>
            <a:off x="267628" y="104555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フードテックを活用した商品・サービスの概要、技術開発を行う場合はその具体的な内容を記入してください。またその実現可能性についても記入してください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3" name="正方形/長方形 2"/>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実現性</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市場ニーズの把握</a:t>
            </a:r>
            <a:endParaRPr kumimoji="1" lang="ja-JP" altLang="en-US" sz="1000" b="1" dirty="0">
              <a:solidFill>
                <a:schemeClr val="bg1"/>
              </a:solidFill>
            </a:endParaRPr>
          </a:p>
        </p:txBody>
      </p:sp>
      <p:sp>
        <p:nvSpPr>
          <p:cNvPr id="6" name="正方形/長方形 5"/>
          <p:cNvSpPr/>
          <p:nvPr/>
        </p:nvSpPr>
        <p:spPr>
          <a:xfrm>
            <a:off x="282498"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4217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２）想定しているビジネスモデル　</a:t>
            </a:r>
          </a:p>
        </p:txBody>
      </p:sp>
      <p:sp>
        <p:nvSpPr>
          <p:cNvPr id="8" name="テキスト ボックス 7"/>
          <p:cNvSpPr txBox="1"/>
          <p:nvPr/>
        </p:nvSpPr>
        <p:spPr>
          <a:xfrm>
            <a:off x="275062" y="1042567"/>
            <a:ext cx="9367025"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ビジネスのターゲット（想定顧客）、顧客への提供価値、提供方法、価格、想定される市場規模、競合の状況など、書ける範囲で記入してください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smtClean="0">
                <a:solidFill>
                  <a:schemeClr val="bg1"/>
                </a:solidFill>
              </a:rPr>
              <a:t>実現性</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市場ニーズの把握</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6660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３）事業</a:t>
            </a:r>
            <a:r>
              <a:rPr lang="ja-JP" altLang="en-US" sz="2000" b="1" dirty="0" smtClean="0">
                <a:solidFill>
                  <a:srgbClr val="000000"/>
                </a:solidFill>
              </a:rPr>
              <a:t>計画</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52762" y="1055649"/>
            <a:ext cx="9344722" cy="738664"/>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本実証事業において、いつ、どこで、なにを、だれが、どのように実施するのかが分かるように、事業内容を記入してください</a:t>
            </a:r>
            <a:r>
              <a:rPr lang="ja-JP" altLang="en-US" sz="1400" dirty="0" smtClean="0">
                <a:solidFill>
                  <a:schemeClr val="bg1">
                    <a:lumMod val="65000"/>
                  </a:schemeClr>
                </a:solidFill>
              </a:rPr>
              <a:t>。</a:t>
            </a:r>
            <a:endParaRPr lang="en-US" altLang="ja-JP" sz="1400" dirty="0" smtClean="0">
              <a:solidFill>
                <a:schemeClr val="bg1">
                  <a:lumMod val="65000"/>
                </a:schemeClr>
              </a:solidFill>
            </a:endParaRPr>
          </a:p>
          <a:p>
            <a:r>
              <a:rPr lang="en-US" altLang="ja-JP" sz="1400" dirty="0">
                <a:solidFill>
                  <a:schemeClr val="bg1">
                    <a:lumMod val="65000"/>
                  </a:schemeClr>
                </a:solidFill>
              </a:rPr>
              <a:t>※</a:t>
            </a:r>
            <a:r>
              <a:rPr lang="ja-JP" altLang="en-US" sz="1400" dirty="0">
                <a:solidFill>
                  <a:schemeClr val="bg1">
                    <a:lumMod val="65000"/>
                  </a:schemeClr>
                </a:solidFill>
              </a:rPr>
              <a:t>成果目標を定量的に測定する方法についても具体的に記入してください。</a:t>
            </a:r>
          </a:p>
          <a:p>
            <a:r>
              <a:rPr lang="en-US" altLang="ja-JP" sz="1400" dirty="0">
                <a:solidFill>
                  <a:schemeClr val="bg1">
                    <a:lumMod val="65000"/>
                  </a:schemeClr>
                </a:solidFill>
              </a:rPr>
              <a:t>※</a:t>
            </a:r>
            <a:r>
              <a:rPr lang="ja-JP" altLang="en-US" sz="1400" dirty="0">
                <a:solidFill>
                  <a:schemeClr val="bg1">
                    <a:lumMod val="65000"/>
                  </a:schemeClr>
                </a:solidFill>
              </a:rPr>
              <a:t>実証に要するコストや、コストに対する効果の適切性についても具体的に記入ください。</a:t>
            </a:r>
          </a:p>
        </p:txBody>
      </p:sp>
      <p:sp>
        <p:nvSpPr>
          <p:cNvPr id="6" name="正方形/長方形 5"/>
          <p:cNvSpPr/>
          <p:nvPr/>
        </p:nvSpPr>
        <p:spPr>
          <a:xfrm>
            <a:off x="8458200" y="47065"/>
            <a:ext cx="1398494" cy="9565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実現性 </a:t>
            </a:r>
            <a:endParaRPr lang="en-US" altLang="ja-JP" sz="1000" b="1" dirty="0" smtClean="0">
              <a:solidFill>
                <a:schemeClr val="bg1"/>
              </a:solidFill>
            </a:endParaRPr>
          </a:p>
          <a:p>
            <a:pPr algn="ctr"/>
            <a:r>
              <a:rPr lang="ja-JP" altLang="en-US" sz="1000" b="1" dirty="0" smtClean="0">
                <a:solidFill>
                  <a:schemeClr val="bg1"/>
                </a:solidFill>
              </a:rPr>
              <a:t>②</a:t>
            </a:r>
            <a:r>
              <a:rPr lang="ja-JP" altLang="en-US" sz="1000" b="1" dirty="0">
                <a:solidFill>
                  <a:schemeClr val="bg1"/>
                </a:solidFill>
              </a:rPr>
              <a:t>事業計画の</a:t>
            </a:r>
            <a:r>
              <a:rPr lang="ja-JP" altLang="en-US" sz="1000" b="1" dirty="0" smtClean="0">
                <a:solidFill>
                  <a:schemeClr val="bg1"/>
                </a:solidFill>
              </a:rPr>
              <a:t>妥当性</a:t>
            </a:r>
            <a:endParaRPr lang="en-US" altLang="ja-JP" sz="1000" b="1" dirty="0" smtClean="0">
              <a:solidFill>
                <a:schemeClr val="bg1"/>
              </a:solidFill>
            </a:endParaRPr>
          </a:p>
          <a:p>
            <a:pPr algn="ctr"/>
            <a:r>
              <a:rPr lang="ja-JP" altLang="en-US" sz="1000" b="1" dirty="0">
                <a:solidFill>
                  <a:schemeClr val="bg1"/>
                </a:solidFill>
              </a:rPr>
              <a:t>効果・波及性 </a:t>
            </a:r>
            <a:endParaRPr lang="en-US" altLang="ja-JP" sz="1000" b="1" dirty="0" smtClean="0">
              <a:solidFill>
                <a:schemeClr val="bg1"/>
              </a:solidFill>
            </a:endParaRPr>
          </a:p>
          <a:p>
            <a:pPr algn="ctr"/>
            <a:r>
              <a:rPr lang="ja-JP" altLang="en-US" sz="1000" b="1" dirty="0" smtClean="0">
                <a:solidFill>
                  <a:schemeClr val="bg1"/>
                </a:solidFill>
              </a:rPr>
              <a:t>②</a:t>
            </a:r>
            <a:r>
              <a:rPr lang="ja-JP" altLang="en-US" sz="1000" b="1" dirty="0">
                <a:solidFill>
                  <a:schemeClr val="bg1"/>
                </a:solidFill>
              </a:rPr>
              <a:t>実証に要するコスト・期間と成果の適切性</a:t>
            </a:r>
            <a:endParaRPr lang="en-US" altLang="ja-JP" sz="1000" b="1" dirty="0" smtClean="0">
              <a:solidFill>
                <a:schemeClr val="bg1"/>
              </a:solidFill>
            </a:endParaRPr>
          </a:p>
          <a:p>
            <a:pPr algn="ct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9629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２</a:t>
            </a:r>
            <a:r>
              <a:rPr lang="ja-JP" altLang="ja-JP" dirty="0"/>
              <a:t>　事業</a:t>
            </a:r>
            <a:r>
              <a:rPr lang="ja-JP" altLang="ja-JP" dirty="0" smtClean="0"/>
              <a:t>計画</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zh-TW" altLang="en-US" sz="2000" b="1" dirty="0" smtClean="0">
                <a:solidFill>
                  <a:srgbClr val="000000"/>
                </a:solidFill>
              </a:rPr>
              <a:t>（</a:t>
            </a:r>
            <a:r>
              <a:rPr lang="zh-TW" altLang="en-US" sz="2000" b="1" dirty="0">
                <a:solidFill>
                  <a:srgbClr val="000000"/>
                </a:solidFill>
              </a:rPr>
              <a:t>４）実施</a:t>
            </a:r>
            <a:r>
              <a:rPr lang="zh-TW" altLang="en-US" sz="2000" b="1" dirty="0" smtClean="0">
                <a:solidFill>
                  <a:srgbClr val="000000"/>
                </a:solidFill>
              </a:rPr>
              <a:t>体制</a:t>
            </a:r>
            <a:endParaRPr lang="zh-TW" altLang="en-US" sz="2000" b="1" dirty="0">
              <a:solidFill>
                <a:srgbClr val="000000"/>
              </a:solidFill>
            </a:endParaRPr>
          </a:p>
        </p:txBody>
      </p:sp>
      <p:sp>
        <p:nvSpPr>
          <p:cNvPr id="8" name="テキスト ボックス 7"/>
          <p:cNvSpPr txBox="1"/>
          <p:nvPr/>
        </p:nvSpPr>
        <p:spPr>
          <a:xfrm>
            <a:off x="275062" y="101881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事業実施体制を図示してください。また、連携又は委託を行う団体がある場合には、その名称、役割及び事務処理体系についても記載してください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zh-TW" altLang="en-US" sz="1000" b="1" dirty="0" smtClean="0">
                <a:solidFill>
                  <a:schemeClr val="bg1"/>
                </a:solidFill>
              </a:rPr>
              <a:t>実現性</a:t>
            </a:r>
            <a:endParaRPr lang="en-US" altLang="zh-TW" sz="1000" b="1" dirty="0" smtClean="0">
              <a:solidFill>
                <a:schemeClr val="bg1"/>
              </a:solidFill>
            </a:endParaRPr>
          </a:p>
          <a:p>
            <a:pPr algn="ctr"/>
            <a:r>
              <a:rPr lang="zh-TW" altLang="en-US" sz="1000" b="1" dirty="0" smtClean="0">
                <a:solidFill>
                  <a:schemeClr val="bg1"/>
                </a:solidFill>
              </a:rPr>
              <a:t> ③実施</a:t>
            </a:r>
            <a:r>
              <a:rPr lang="zh-TW" altLang="en-US" sz="1000" b="1" dirty="0">
                <a:solidFill>
                  <a:schemeClr val="bg1"/>
                </a:solidFill>
              </a:rPr>
              <a:t>体制</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27567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２</a:t>
            </a:r>
            <a:r>
              <a:rPr lang="ja-JP" altLang="ja-JP" smtClean="0"/>
              <a:t>　事業計画</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５）実施主体の</a:t>
            </a:r>
            <a:r>
              <a:rPr lang="ja-JP" altLang="en-US" sz="2000" b="1" dirty="0" smtClean="0">
                <a:solidFill>
                  <a:srgbClr val="000000"/>
                </a:solidFill>
              </a:rPr>
              <a:t>適格性</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67628" y="1045218"/>
            <a:ext cx="9381893" cy="307777"/>
          </a:xfrm>
          <a:prstGeom prst="rect">
            <a:avLst/>
          </a:prstGeom>
          <a:noFill/>
          <a:ln w="38100">
            <a:noFill/>
          </a:ln>
        </p:spPr>
        <p:txBody>
          <a:bodyPr wrap="square" rtlCol="0">
            <a:spAutoFit/>
          </a:bodyPr>
          <a:lstStyle/>
          <a:p>
            <a:r>
              <a:rPr lang="en-US" altLang="ja-JP" sz="1400" dirty="0">
                <a:solidFill>
                  <a:schemeClr val="bg1">
                    <a:lumMod val="65000"/>
                  </a:schemeClr>
                </a:solidFill>
              </a:rPr>
              <a:t>※</a:t>
            </a:r>
            <a:r>
              <a:rPr lang="ja-JP" altLang="en-US" sz="1400" dirty="0">
                <a:solidFill>
                  <a:schemeClr val="bg1">
                    <a:lumMod val="65000"/>
                  </a:schemeClr>
                </a:solidFill>
              </a:rPr>
              <a:t>本事業に関連する業務実績等について記載してください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実現性 </a:t>
            </a:r>
            <a:endParaRPr lang="en-US" altLang="ja-JP" sz="1000" b="1" dirty="0" smtClean="0">
              <a:solidFill>
                <a:schemeClr val="bg1"/>
              </a:solidFill>
            </a:endParaRPr>
          </a:p>
          <a:p>
            <a:pPr algn="ctr"/>
            <a:r>
              <a:rPr lang="ja-JP" altLang="en-US" sz="1000" b="1" dirty="0" smtClean="0">
                <a:solidFill>
                  <a:schemeClr val="bg1"/>
                </a:solidFill>
              </a:rPr>
              <a:t>④実施</a:t>
            </a:r>
            <a:r>
              <a:rPr lang="ja-JP" altLang="en-US" sz="1000" b="1" dirty="0">
                <a:solidFill>
                  <a:schemeClr val="bg1"/>
                </a:solidFill>
              </a:rPr>
              <a:t>主体の適格性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8222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１）成果</a:t>
            </a:r>
            <a:r>
              <a:rPr lang="ja-JP" altLang="en-US" sz="2000" b="1" dirty="0" smtClean="0">
                <a:solidFill>
                  <a:srgbClr val="000000"/>
                </a:solidFill>
              </a:rPr>
              <a:t>目標</a:t>
            </a:r>
            <a:endParaRPr lang="en-US" altLang="ja-JP" sz="2000" b="1" dirty="0" smtClean="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75062" y="1052652"/>
            <a:ext cx="9381893" cy="1169551"/>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本事業について、事業実施主体は、フードテック等を活用した技術のビジネス化の推進に貢献していることについて、効果検証できる成果目標を設定してください。</a:t>
            </a:r>
          </a:p>
          <a:p>
            <a:r>
              <a:rPr lang="en-US" altLang="ja-JP" sz="1400" dirty="0">
                <a:solidFill>
                  <a:schemeClr val="bg1">
                    <a:lumMod val="65000"/>
                  </a:schemeClr>
                </a:solidFill>
              </a:rPr>
              <a:t>※ </a:t>
            </a:r>
            <a:r>
              <a:rPr lang="ja-JP" altLang="en-US" sz="1400" dirty="0">
                <a:solidFill>
                  <a:schemeClr val="bg1">
                    <a:lumMod val="65000"/>
                  </a:schemeClr>
                </a:solidFill>
              </a:rPr>
              <a:t>目標年度は、事業実施主体及びビジネスモデル実証事業実施主体について、事業実施年度を含む３年度以内とし、目標年度までの各年度ごとの成果目標を設定してください  。</a:t>
            </a:r>
          </a:p>
          <a:p>
            <a:r>
              <a:rPr lang="en-US" altLang="ja-JP" sz="1400" dirty="0">
                <a:solidFill>
                  <a:schemeClr val="bg1">
                    <a:lumMod val="65000"/>
                  </a:schemeClr>
                </a:solidFill>
              </a:rPr>
              <a:t>※</a:t>
            </a:r>
            <a:r>
              <a:rPr lang="ja-JP" altLang="en-US" sz="1400" dirty="0">
                <a:solidFill>
                  <a:schemeClr val="bg1">
                    <a:lumMod val="65000"/>
                  </a:schemeClr>
                </a:solidFill>
              </a:rPr>
              <a:t>上記目標の計測・確認方法を明らかにし、事業の実施前後で比較し、検証する方法を記載してください</a:t>
            </a:r>
            <a:r>
              <a:rPr lang="ja-JP" altLang="en-US" sz="1400" dirty="0" smtClean="0">
                <a:solidFill>
                  <a:schemeClr val="bg1">
                    <a:lumMod val="65000"/>
                  </a:schemeClr>
                </a:solidFill>
              </a:rPr>
              <a:t>。</a:t>
            </a:r>
            <a:endParaRPr lang="ja-JP" altLang="en-US" sz="1400" dirty="0">
              <a:solidFill>
                <a:schemeClr val="bg1">
                  <a:lumMod val="65000"/>
                </a:schemeClr>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効果・波及性 </a:t>
            </a:r>
            <a:endParaRPr lang="en-US" altLang="ja-JP" sz="1000" b="1" dirty="0" smtClean="0">
              <a:solidFill>
                <a:schemeClr val="bg1"/>
              </a:solidFill>
            </a:endParaRPr>
          </a:p>
          <a:p>
            <a:pPr algn="ctr"/>
            <a:r>
              <a:rPr lang="ja-JP" altLang="en-US" sz="1000" b="1" dirty="0" smtClean="0">
                <a:solidFill>
                  <a:schemeClr val="bg1"/>
                </a:solidFill>
              </a:rPr>
              <a:t>①</a:t>
            </a:r>
            <a:r>
              <a:rPr lang="ja-JP" altLang="en-US" sz="1000" b="1" dirty="0">
                <a:solidFill>
                  <a:schemeClr val="bg1"/>
                </a:solidFill>
              </a:rPr>
              <a:t>業務効果の把握</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2031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smtClean="0">
                <a:solidFill>
                  <a:srgbClr val="000000"/>
                </a:solidFill>
              </a:rPr>
              <a:t>（</a:t>
            </a:r>
            <a:r>
              <a:rPr lang="ja-JP" altLang="en-US" sz="2000" b="1" dirty="0">
                <a:solidFill>
                  <a:srgbClr val="000000"/>
                </a:solidFill>
              </a:rPr>
              <a:t>２）ターゲットの</a:t>
            </a:r>
            <a:r>
              <a:rPr lang="ja-JP" altLang="en-US" sz="2000" b="1" dirty="0" smtClean="0">
                <a:solidFill>
                  <a:srgbClr val="000000"/>
                </a:solidFill>
              </a:rPr>
              <a:t>把握</a:t>
            </a:r>
            <a:endParaRPr lang="ja-JP" altLang="en-US" sz="2000" b="1" dirty="0">
              <a:solidFill>
                <a:srgbClr val="000000"/>
              </a:solidFill>
            </a:endParaRPr>
          </a:p>
        </p:txBody>
      </p:sp>
      <p:sp>
        <p:nvSpPr>
          <p:cNvPr id="8" name="テキスト ボックス 7"/>
          <p:cNvSpPr txBox="1"/>
          <p:nvPr/>
        </p:nvSpPr>
        <p:spPr>
          <a:xfrm>
            <a:off x="275062" y="1018815"/>
            <a:ext cx="9374459"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本事業の取組により、これまで訴求できなかった層の意向や行動を喚起する可能性のある成果を得ることが期待できるかについて記載してください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a:t>
            </a:r>
            <a:r>
              <a:rPr lang="ja-JP" altLang="en-US" sz="1000" b="1" dirty="0" smtClean="0">
                <a:solidFill>
                  <a:schemeClr val="bg1"/>
                </a:solidFill>
              </a:rPr>
              <a:t>波及性</a:t>
            </a:r>
            <a:endParaRPr lang="en-US" altLang="ja-JP" sz="1000" b="1" dirty="0" smtClean="0">
              <a:solidFill>
                <a:schemeClr val="bg1"/>
              </a:solidFill>
            </a:endParaRPr>
          </a:p>
          <a:p>
            <a:pPr algn="ctr"/>
            <a:r>
              <a:rPr lang="ja-JP" altLang="en-US" sz="1000" b="1" dirty="0" smtClean="0">
                <a:solidFill>
                  <a:schemeClr val="bg1"/>
                </a:solidFill>
              </a:rPr>
              <a:t> </a:t>
            </a:r>
            <a:r>
              <a:rPr lang="ja-JP" altLang="en-US" sz="1000" b="1" dirty="0">
                <a:solidFill>
                  <a:schemeClr val="bg1"/>
                </a:solidFill>
              </a:rPr>
              <a:t>③ターゲットの獲得</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7160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lang="ja-JP" altLang="ja-JP" dirty="0"/>
              <a:t>　</a:t>
            </a:r>
            <a:r>
              <a:rPr lang="ja-JP" altLang="en-US" dirty="0" smtClean="0"/>
              <a:t>効果</a:t>
            </a:r>
            <a:r>
              <a:rPr lang="ja-JP" altLang="en-US" dirty="0"/>
              <a:t>・波及性</a:t>
            </a:r>
            <a:endParaRPr kumimoji="1" lang="ja-JP" altLang="en-US" dirty="0"/>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（３）波及</a:t>
            </a:r>
            <a:r>
              <a:rPr lang="ja-JP" altLang="en-US" sz="2000" b="1" dirty="0" smtClean="0">
                <a:solidFill>
                  <a:srgbClr val="000000"/>
                </a:solidFill>
              </a:rPr>
              <a:t>効果</a:t>
            </a:r>
            <a:endParaRPr lang="ja-JP" altLang="en-US" sz="2000" b="1" dirty="0">
              <a:solidFill>
                <a:srgbClr val="000000"/>
              </a:solidFill>
            </a:endParaRPr>
          </a:p>
        </p:txBody>
      </p:sp>
      <p:sp>
        <p:nvSpPr>
          <p:cNvPr id="8" name="テキスト ボックス 7"/>
          <p:cNvSpPr txBox="1"/>
          <p:nvPr/>
        </p:nvSpPr>
        <p:spPr>
          <a:xfrm>
            <a:off x="282498" y="1023253"/>
            <a:ext cx="9367024" cy="523220"/>
          </a:xfrm>
          <a:prstGeom prst="rect">
            <a:avLst/>
          </a:prstGeom>
          <a:noFill/>
          <a:ln w="38100">
            <a:noFill/>
          </a:ln>
        </p:spPr>
        <p:txBody>
          <a:bodyPr wrap="square" rtlCol="0">
            <a:spAutoFit/>
          </a:bodyPr>
          <a:lstStyle/>
          <a:p>
            <a:r>
              <a:rPr lang="en-US" altLang="ja-JP" sz="1400" dirty="0" smtClean="0">
                <a:solidFill>
                  <a:schemeClr val="bg1">
                    <a:lumMod val="65000"/>
                  </a:schemeClr>
                </a:solidFill>
              </a:rPr>
              <a:t>※</a:t>
            </a:r>
            <a:r>
              <a:rPr lang="ja-JP" altLang="en-US" sz="1400" dirty="0">
                <a:solidFill>
                  <a:schemeClr val="bg1">
                    <a:lumMod val="65000"/>
                  </a:schemeClr>
                </a:solidFill>
              </a:rPr>
              <a:t>本事業による取組により実証した内容は、先進的なビジネスモデルとして関連産業等への波及効果が期待できるかについて記載してください</a:t>
            </a:r>
            <a:r>
              <a:rPr lang="ja-JP" altLang="en-US" sz="1400" dirty="0" smtClean="0">
                <a:solidFill>
                  <a:schemeClr val="bg1">
                    <a:lumMod val="65000"/>
                  </a:schemeClr>
                </a:solidFill>
              </a:rPr>
              <a:t>。</a:t>
            </a:r>
            <a:endParaRPr lang="en-US" altLang="ja-JP" sz="1400" dirty="0" smtClean="0">
              <a:solidFill>
                <a:srgbClr val="FF0000"/>
              </a:solidFill>
            </a:endParaRPr>
          </a:p>
        </p:txBody>
      </p:sp>
      <p:sp>
        <p:nvSpPr>
          <p:cNvPr id="6" name="正方形/長方形 5"/>
          <p:cNvSpPr/>
          <p:nvPr/>
        </p:nvSpPr>
        <p:spPr>
          <a:xfrm>
            <a:off x="8458200" y="47065"/>
            <a:ext cx="1398494" cy="5716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smtClean="0">
                <a:solidFill>
                  <a:schemeClr val="bg1"/>
                </a:solidFill>
              </a:rPr>
              <a:t>審査基準</a:t>
            </a:r>
            <a:r>
              <a:rPr kumimoji="1" lang="ja-JP" altLang="en-US" sz="1000" b="1" dirty="0" smtClean="0">
                <a:solidFill>
                  <a:schemeClr val="bg1"/>
                </a:solidFill>
              </a:rPr>
              <a:t>該当項目</a:t>
            </a:r>
            <a:endParaRPr kumimoji="1" lang="en-US" altLang="ja-JP" sz="1000" b="1" dirty="0" smtClean="0">
              <a:solidFill>
                <a:schemeClr val="bg1"/>
              </a:solidFill>
            </a:endParaRPr>
          </a:p>
          <a:p>
            <a:pPr algn="ctr"/>
            <a:r>
              <a:rPr lang="ja-JP" altLang="en-US" sz="1000" b="1" dirty="0">
                <a:solidFill>
                  <a:schemeClr val="bg1"/>
                </a:solidFill>
              </a:rPr>
              <a:t>効果・</a:t>
            </a:r>
            <a:r>
              <a:rPr lang="ja-JP" altLang="en-US" sz="1000" b="1" dirty="0" smtClean="0">
                <a:solidFill>
                  <a:schemeClr val="bg1"/>
                </a:solidFill>
              </a:rPr>
              <a:t>波及性</a:t>
            </a:r>
            <a:endParaRPr lang="en-US" altLang="ja-JP" sz="1000" b="1" dirty="0" smtClean="0">
              <a:solidFill>
                <a:schemeClr val="bg1"/>
              </a:solidFill>
            </a:endParaRPr>
          </a:p>
          <a:p>
            <a:pPr algn="ctr"/>
            <a:r>
              <a:rPr lang="ja-JP" altLang="en-US" sz="1000" b="1" dirty="0" smtClean="0">
                <a:solidFill>
                  <a:schemeClr val="bg1"/>
                </a:solidFill>
              </a:rPr>
              <a:t> </a:t>
            </a:r>
            <a:r>
              <a:rPr lang="ja-JP" altLang="en-US" sz="1000" b="1" dirty="0">
                <a:solidFill>
                  <a:schemeClr val="bg1"/>
                </a:solidFill>
              </a:rPr>
              <a:t>④波及の可能性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0707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A650CDC9-0289-4786-85DE-619CDCFD4096}"/>
    </a:ext>
  </a:extLst>
</a:theme>
</file>

<file path=ppt/theme/theme2.xml><?xml version="1.0" encoding="utf-8"?>
<a:theme xmlns:a="http://schemas.openxmlformats.org/drawingml/2006/main" name="目次">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EE46DD33-017D-4586-84F9-7518D69F145F}"/>
    </a:ext>
  </a:extLst>
</a:theme>
</file>

<file path=ppt/theme/theme3.xml><?xml version="1.0" encoding="utf-8"?>
<a:theme xmlns:a="http://schemas.openxmlformats.org/drawingml/2006/main" name="中扉">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テンプレート（A4)[読み取り専用]" id="{2D25D16D-35CD-48C3-8283-0673F4DECE58}" vid="{614336F6-7716-4D44-9F98-1BA8F6299E43}"/>
    </a:ext>
  </a:extLst>
</a:theme>
</file>

<file path=ppt/theme/theme4.xml><?xml version="1.0" encoding="utf-8"?>
<a:theme xmlns:a="http://schemas.openxmlformats.org/drawingml/2006/main" name="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テンプレート（A4)[読み取り専用]" id="{2D25D16D-35CD-48C3-8283-0673F4DECE58}" vid="{C31BD6A8-78E1-4FBE-8E16-0D62B87321E9}"/>
    </a:ext>
  </a:extLst>
</a:theme>
</file>

<file path=ppt/theme/theme5.xml><?xml version="1.0" encoding="utf-8"?>
<a:theme xmlns:a="http://schemas.openxmlformats.org/drawingml/2006/main" name="裏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テンプレート（A4)[読み取り専用]" id="{2D25D16D-35CD-48C3-8283-0673F4DECE58}" vid="{8CF5E612-C492-4A7A-85C3-1CC870999B4D}"/>
    </a:ext>
  </a:extLst>
</a:theme>
</file>

<file path=ppt/theme/theme6.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DDA1524A5B392449E8090B1535FF8CC" ma:contentTypeVersion="4" ma:contentTypeDescription="新しいドキュメントを作成します。" ma:contentTypeScope="" ma:versionID="81757ef4ce8aec54cc671f6df0653a2c">
  <xsd:schema xmlns:xsd="http://www.w3.org/2001/XMLSchema" xmlns:xs="http://www.w3.org/2001/XMLSchema" xmlns:p="http://schemas.microsoft.com/office/2006/metadata/properties" xmlns:ns2="9b5c232d-d609-4922-80e1-3b10668c757b" targetNamespace="http://schemas.microsoft.com/office/2006/metadata/properties" ma:root="true" ma:fieldsID="e8b5efd516c7dadd6edbd211d6fe68b5" ns2:_="">
    <xsd:import namespace="9b5c232d-d609-4922-80e1-3b10668c757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5c232d-d609-4922-80e1-3b10668c75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1806E7-FA1D-4B93-AB3E-71600B9CD8FE}">
  <ds:schemaRefs>
    <ds:schemaRef ds:uri="http://schemas.microsoft.com/sharepoint/v3/contenttype/forms"/>
  </ds:schemaRefs>
</ds:datastoreItem>
</file>

<file path=customXml/itemProps2.xml><?xml version="1.0" encoding="utf-8"?>
<ds:datastoreItem xmlns:ds="http://schemas.openxmlformats.org/officeDocument/2006/customXml" ds:itemID="{27A82CC0-7EC8-4B14-8EEF-661F618B1F10}">
  <ds:schemaRef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3c19693a-99e6-4c8c-b322-f86aa4e208e2"/>
    <ds:schemaRef ds:uri="e6b97cee-b61f-48c5-98d8-2a0c94a2eec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1BAC3B8B-79CD-4341-8B9C-6F9D82F686DF}"/>
</file>

<file path=docProps/app.xml><?xml version="1.0" encoding="utf-8"?>
<Properties xmlns="http://schemas.openxmlformats.org/officeDocument/2006/extended-properties" xmlns:vt="http://schemas.openxmlformats.org/officeDocument/2006/docPropsVTypes">
  <Template>プレゼンテーションテンプレート（A4)</Template>
  <TotalTime>1059</TotalTime>
  <Words>810</Words>
  <Application>Microsoft Office PowerPoint</Application>
  <PresentationFormat>A4 210 x 297 mm</PresentationFormat>
  <Paragraphs>70</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11</vt:i4>
      </vt:variant>
    </vt:vector>
  </HeadingPairs>
  <TitlesOfParts>
    <vt:vector size="21" baseType="lpstr">
      <vt:lpstr>HGPGothicE</vt:lpstr>
      <vt:lpstr>HGP創英角ｺﾞｼｯｸUB</vt:lpstr>
      <vt:lpstr>Meiryo UI</vt:lpstr>
      <vt:lpstr>Yu Gothic</vt:lpstr>
      <vt:lpstr>Arial</vt:lpstr>
      <vt:lpstr>表紙</vt:lpstr>
      <vt:lpstr>目次</vt:lpstr>
      <vt:lpstr>中扉</vt:lpstr>
      <vt:lpstr>レイアウト</vt:lpstr>
      <vt:lpstr>裏表紙</vt:lpstr>
      <vt:lpstr>別紙様式１－３　事業実施計画書（取り組み内容に関する事項）</vt:lpstr>
      <vt:lpstr>２　事業計画</vt:lpstr>
      <vt:lpstr>２　事業計画</vt:lpstr>
      <vt:lpstr>２　事業計画</vt:lpstr>
      <vt:lpstr>２　事業計画</vt:lpstr>
      <vt:lpstr>２　事業計画</vt:lpstr>
      <vt:lpstr>３　効果・波及性</vt:lpstr>
      <vt:lpstr>３　効果・波及性</vt:lpstr>
      <vt:lpstr>３　効果・波及性</vt:lpstr>
      <vt:lpstr>４　事業の優位性及び独創性</vt:lpstr>
      <vt:lpstr>５　行政施策との関連性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伊東 賢司</dc:creator>
  <cp:lastModifiedBy>橋本 知明</cp:lastModifiedBy>
  <cp:revision>73</cp:revision>
  <cp:lastPrinted>2016-10-11T04:40:04Z</cp:lastPrinted>
  <dcterms:created xsi:type="dcterms:W3CDTF">2022-04-18T11:58:21Z</dcterms:created>
  <dcterms:modified xsi:type="dcterms:W3CDTF">2022-07-07T02:47:35Z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0x010100CDDA1524A5B392449E8090B1535FF8CC</vt:lpwstr>
  </property>
  <property fmtid="{D5CDD505-2E9C-101B-9397-08002B2CF9AE}" pid="3" name="MediaServiceImageTags">
    <vt:lpwstr/>
  </property>
</Properties>
</file>