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56" r:id="rId6"/>
    <p:sldId id="259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964ABB-DAD8-A94A-4758-4516AE6F1B85}" v="7" dt="2022-07-22T07:15:09.9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2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牧野 恒太郎" userId="S::makinok@nttdata-strategy.com::ad27d30f-1580-4880-8943-0bdb4a8d8ba9" providerId="AD" clId="Web-{EB964ABB-DAD8-A94A-4758-4516AE6F1B85}"/>
    <pc:docChg chg="modSld">
      <pc:chgData name="牧野 恒太郎" userId="S::makinok@nttdata-strategy.com::ad27d30f-1580-4880-8943-0bdb4a8d8ba9" providerId="AD" clId="Web-{EB964ABB-DAD8-A94A-4758-4516AE6F1B85}" dt="2022-07-22T07:15:09.906" v="2" actId="20577"/>
      <pc:docMkLst>
        <pc:docMk/>
      </pc:docMkLst>
      <pc:sldChg chg="modSp">
        <pc:chgData name="牧野 恒太郎" userId="S::makinok@nttdata-strategy.com::ad27d30f-1580-4880-8943-0bdb4a8d8ba9" providerId="AD" clId="Web-{EB964ABB-DAD8-A94A-4758-4516AE6F1B85}" dt="2022-07-22T07:15:09.906" v="2" actId="20577"/>
        <pc:sldMkLst>
          <pc:docMk/>
          <pc:sldMk cId="2692417235" sldId="256"/>
        </pc:sldMkLst>
        <pc:spChg chg="mod">
          <ac:chgData name="牧野 恒太郎" userId="S::makinok@nttdata-strategy.com::ad27d30f-1580-4880-8943-0bdb4a8d8ba9" providerId="AD" clId="Web-{EB964ABB-DAD8-A94A-4758-4516AE6F1B85}" dt="2022-07-22T07:15:09.906" v="2" actId="20577"/>
          <ac:spMkLst>
            <pc:docMk/>
            <pc:sldMk cId="2692417235" sldId="25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627C-1C50-42A8-9BF7-E6DA82C96C32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7B8-0B43-46E4-ACB0-C3E44A55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53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627C-1C50-42A8-9BF7-E6DA82C96C32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7B8-0B43-46E4-ACB0-C3E44A55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40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627C-1C50-42A8-9BF7-E6DA82C96C32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7B8-0B43-46E4-ACB0-C3E44A55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80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627C-1C50-42A8-9BF7-E6DA82C96C32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7B8-0B43-46E4-ACB0-C3E44A55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76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627C-1C50-42A8-9BF7-E6DA82C96C32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7B8-0B43-46E4-ACB0-C3E44A55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474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627C-1C50-42A8-9BF7-E6DA82C96C32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7B8-0B43-46E4-ACB0-C3E44A55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846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627C-1C50-42A8-9BF7-E6DA82C96C32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7B8-0B43-46E4-ACB0-C3E44A55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17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627C-1C50-42A8-9BF7-E6DA82C96C32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7B8-0B43-46E4-ACB0-C3E44A55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706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627C-1C50-42A8-9BF7-E6DA82C96C32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7B8-0B43-46E4-ACB0-C3E44A55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22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627C-1C50-42A8-9BF7-E6DA82C96C32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7B8-0B43-46E4-ACB0-C3E44A55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61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627C-1C50-42A8-9BF7-E6DA82C96C32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937B8-0B43-46E4-ACB0-C3E44A55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70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6627C-1C50-42A8-9BF7-E6DA82C96C32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937B8-0B43-46E4-ACB0-C3E44A55AF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52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83733" y="2600960"/>
            <a:ext cx="10341293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本ファイルに掲載しているフォーマットはあくまで記載の一例ですので、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lang="ja-JP" altLang="en-US" sz="2400" dirty="0">
                <a:solidFill>
                  <a:srgbClr val="FF0000"/>
                </a:solidFill>
              </a:rPr>
              <a:t>体制図の記載にあたっては、各者の記載しやすいよう変更してもらって</a:t>
            </a:r>
            <a:endParaRPr lang="en-US" altLang="ja-JP" sz="2400" dirty="0">
              <a:solidFill>
                <a:srgbClr val="FF0000"/>
              </a:solidFill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構いません</a:t>
            </a:r>
          </a:p>
        </p:txBody>
      </p:sp>
    </p:spTree>
    <p:extLst>
      <p:ext uri="{BB962C8B-B14F-4D97-AF65-F5344CB8AC3E}">
        <p14:creationId xmlns:p14="http://schemas.microsoft.com/office/powerpoint/2010/main" val="3386579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正方形/長方形 41"/>
          <p:cNvSpPr/>
          <p:nvPr/>
        </p:nvSpPr>
        <p:spPr>
          <a:xfrm>
            <a:off x="1698123" y="1405627"/>
            <a:ext cx="8812107" cy="47987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9723" y="372533"/>
            <a:ext cx="1622111" cy="27699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kumimoji="1" lang="ja-JP" altLang="en-US" sz="1200">
                <a:latin typeface="Meiryo UI"/>
                <a:ea typeface="Meiryo UI"/>
              </a:rPr>
              <a:t>デジタル庁</a:t>
            </a:r>
            <a:endParaRPr 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9723" y="889080"/>
            <a:ext cx="1622111" cy="27699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NTT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データ経営研究所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" name="直線矢印コネクタ 6"/>
          <p:cNvCxnSpPr>
            <a:stCxn id="4" idx="2"/>
            <a:endCxn id="5" idx="0"/>
          </p:cNvCxnSpPr>
          <p:nvPr/>
        </p:nvCxnSpPr>
        <p:spPr>
          <a:xfrm>
            <a:off x="4770779" y="649532"/>
            <a:ext cx="0" cy="2395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>
            <a:stCxn id="5" idx="2"/>
          </p:cNvCxnSpPr>
          <p:nvPr/>
        </p:nvCxnSpPr>
        <p:spPr>
          <a:xfrm>
            <a:off x="4770779" y="1166079"/>
            <a:ext cx="1602" cy="3452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386577"/>
              </p:ext>
            </p:extLst>
          </p:nvPr>
        </p:nvGraphicFramePr>
        <p:xfrm>
          <a:off x="3437379" y="1506509"/>
          <a:ext cx="2666798" cy="1664471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666798">
                  <a:extLst>
                    <a:ext uri="{9D8B030D-6E8A-4147-A177-3AD203B41FA5}">
                      <a16:colId xmlns:a16="http://schemas.microsoft.com/office/drawing/2014/main" val="2552891899"/>
                    </a:ext>
                  </a:extLst>
                </a:gridCol>
              </a:tblGrid>
              <a:tr h="2895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コンソーシアム代表団体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971983"/>
                  </a:ext>
                </a:extLst>
              </a:tr>
              <a:tr h="1374944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会社名・団体名：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〇〇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実施内容・役割：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・ｘｘｘ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・ｘｘｘ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122751"/>
                  </a:ext>
                </a:extLst>
              </a:tr>
            </a:tbl>
          </a:graphicData>
        </a:graphic>
      </p:graphicFrame>
      <p:cxnSp>
        <p:nvCxnSpPr>
          <p:cNvPr id="18" name="カギ線コネクタ 17"/>
          <p:cNvCxnSpPr>
            <a:stCxn id="9" idx="2"/>
            <a:endCxn id="22" idx="0"/>
          </p:cNvCxnSpPr>
          <p:nvPr/>
        </p:nvCxnSpPr>
        <p:spPr>
          <a:xfrm rot="5400000">
            <a:off x="3647873" y="2947027"/>
            <a:ext cx="898953" cy="134685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カギ線コネクタ 19"/>
          <p:cNvCxnSpPr>
            <a:stCxn id="9" idx="2"/>
            <a:endCxn id="24" idx="0"/>
          </p:cNvCxnSpPr>
          <p:nvPr/>
        </p:nvCxnSpPr>
        <p:spPr>
          <a:xfrm rot="16200000" flipH="1">
            <a:off x="5047752" y="2894006"/>
            <a:ext cx="898953" cy="14529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2323254" y="6431956"/>
            <a:ext cx="1636470" cy="34882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再委託先（コンソ外）：</a:t>
            </a:r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4251606" y="6431956"/>
            <a:ext cx="1636470" cy="34882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再委託先（コンソ外） ：</a:t>
            </a:r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</a:t>
            </a:r>
          </a:p>
        </p:txBody>
      </p:sp>
      <p:cxnSp>
        <p:nvCxnSpPr>
          <p:cNvPr id="28" name="カギ線コネクタ 27"/>
          <p:cNvCxnSpPr>
            <a:stCxn id="22" idx="2"/>
            <a:endCxn id="26" idx="0"/>
          </p:cNvCxnSpPr>
          <p:nvPr/>
        </p:nvCxnSpPr>
        <p:spPr>
          <a:xfrm rot="5400000">
            <a:off x="2657387" y="5665422"/>
            <a:ext cx="1250637" cy="28243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カギ線コネクタ 30"/>
          <p:cNvCxnSpPr>
            <a:stCxn id="22" idx="2"/>
            <a:endCxn id="27" idx="0"/>
          </p:cNvCxnSpPr>
          <p:nvPr/>
        </p:nvCxnSpPr>
        <p:spPr>
          <a:xfrm rot="16200000" flipH="1">
            <a:off x="3621562" y="4983676"/>
            <a:ext cx="1250637" cy="164592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7817766" y="5737011"/>
            <a:ext cx="1636470" cy="34882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協力団体名：</a:t>
            </a:r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</a:t>
            </a:r>
          </a:p>
        </p:txBody>
      </p:sp>
      <p:cxnSp>
        <p:nvCxnSpPr>
          <p:cNvPr id="35" name="カギ線コネクタ 34"/>
          <p:cNvCxnSpPr>
            <a:stCxn id="9" idx="2"/>
            <a:endCxn id="34" idx="0"/>
          </p:cNvCxnSpPr>
          <p:nvPr/>
        </p:nvCxnSpPr>
        <p:spPr>
          <a:xfrm rot="16200000" flipH="1">
            <a:off x="5420374" y="2521383"/>
            <a:ext cx="2566031" cy="3865223"/>
          </a:xfrm>
          <a:prstGeom prst="bentConnector3">
            <a:avLst>
              <a:gd name="adj1" fmla="val 6710"/>
            </a:avLst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>
          <a:xfrm>
            <a:off x="8432800" y="1295119"/>
            <a:ext cx="1374988" cy="28341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コンソーシアム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675526" y="489176"/>
            <a:ext cx="3458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凡例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：委託関係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：協力関係</a:t>
            </a:r>
          </a:p>
        </p:txBody>
      </p:sp>
      <p:cxnSp>
        <p:nvCxnSpPr>
          <p:cNvPr id="46" name="直線矢印コネクタ 45"/>
          <p:cNvCxnSpPr/>
          <p:nvPr/>
        </p:nvCxnSpPr>
        <p:spPr>
          <a:xfrm flipV="1">
            <a:off x="7746552" y="817056"/>
            <a:ext cx="7439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V="1">
            <a:off x="7746552" y="989972"/>
            <a:ext cx="743915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679159"/>
              </p:ext>
            </p:extLst>
          </p:nvPr>
        </p:nvGraphicFramePr>
        <p:xfrm>
          <a:off x="2219112" y="4069933"/>
          <a:ext cx="2409616" cy="1111386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409616">
                  <a:extLst>
                    <a:ext uri="{9D8B030D-6E8A-4147-A177-3AD203B41FA5}">
                      <a16:colId xmlns:a16="http://schemas.microsoft.com/office/drawing/2014/main" val="2552891899"/>
                    </a:ext>
                  </a:extLst>
                </a:gridCol>
              </a:tblGrid>
              <a:tr h="2884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参加団体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971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会社名・団体名：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〇〇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実施内容・役割：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・ｘｘｘ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・ｘｘｘ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122751"/>
                  </a:ext>
                </a:extLst>
              </a:tr>
            </a:tbl>
          </a:graphicData>
        </a:graphic>
      </p:graphicFrame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425328"/>
              </p:ext>
            </p:extLst>
          </p:nvPr>
        </p:nvGraphicFramePr>
        <p:xfrm>
          <a:off x="5018870" y="4069933"/>
          <a:ext cx="2409616" cy="1111386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409616">
                  <a:extLst>
                    <a:ext uri="{9D8B030D-6E8A-4147-A177-3AD203B41FA5}">
                      <a16:colId xmlns:a16="http://schemas.microsoft.com/office/drawing/2014/main" val="2552891899"/>
                    </a:ext>
                  </a:extLst>
                </a:gridCol>
              </a:tblGrid>
              <a:tr h="2884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参加団体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971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会社名・団体名：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〇〇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実施内容・役割：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・ｘｘｘ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・ｘｘｘ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122751"/>
                  </a:ext>
                </a:extLst>
              </a:tr>
            </a:tbl>
          </a:graphicData>
        </a:graphic>
      </p:graphicFrame>
      <p:sp>
        <p:nvSpPr>
          <p:cNvPr id="29" name="正方形/長方形 28"/>
          <p:cNvSpPr/>
          <p:nvPr/>
        </p:nvSpPr>
        <p:spPr>
          <a:xfrm>
            <a:off x="3588159" y="2858643"/>
            <a:ext cx="2365238" cy="256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統括プロジェクトマネージャー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588159" y="2575148"/>
            <a:ext cx="2365238" cy="256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事業責任者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6172471" y="3610196"/>
            <a:ext cx="1636470" cy="3488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における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を委託</a:t>
            </a:r>
            <a:endParaRPr lang="ja-JP" altLang="en-US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003281" y="3630587"/>
            <a:ext cx="1636470" cy="3488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における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を委託</a:t>
            </a:r>
            <a:endParaRPr lang="ja-JP" altLang="en-US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069841" y="5855549"/>
            <a:ext cx="1636470" cy="3488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における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を委託</a:t>
            </a:r>
            <a:endParaRPr lang="ja-JP" altLang="en-US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767528" y="5852167"/>
            <a:ext cx="1636470" cy="3488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における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を委託</a:t>
            </a:r>
            <a:endParaRPr lang="ja-JP" altLang="en-US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38292" y="3201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実施体制図例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2417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38292" y="3201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lang="ja-JP" altLang="en-US" dirty="0"/>
              <a:t>セキュリティ</a:t>
            </a:r>
            <a:r>
              <a:rPr kumimoji="1" lang="ja-JP" altLang="en-US" dirty="0"/>
              <a:t>体制図例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4B1CB3BD-360A-456B-9781-98C7965C1D54}"/>
              </a:ext>
            </a:extLst>
          </p:cNvPr>
          <p:cNvSpPr/>
          <p:nvPr/>
        </p:nvSpPr>
        <p:spPr>
          <a:xfrm>
            <a:off x="7433236" y="2673368"/>
            <a:ext cx="2664048" cy="3167257"/>
          </a:xfrm>
          <a:prstGeom prst="rect">
            <a:avLst/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041E4303-081A-4313-8C44-7D53A2EE613C}"/>
              </a:ext>
            </a:extLst>
          </p:cNvPr>
          <p:cNvSpPr/>
          <p:nvPr/>
        </p:nvSpPr>
        <p:spPr>
          <a:xfrm>
            <a:off x="1779225" y="2673368"/>
            <a:ext cx="4711713" cy="2705531"/>
          </a:xfrm>
          <a:prstGeom prst="rect">
            <a:avLst/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BC26B134-56F7-4186-826C-7551A4B15A0B}"/>
              </a:ext>
            </a:extLst>
          </p:cNvPr>
          <p:cNvSpPr/>
          <p:nvPr/>
        </p:nvSpPr>
        <p:spPr>
          <a:xfrm>
            <a:off x="1543834" y="1992907"/>
            <a:ext cx="8799968" cy="4088875"/>
          </a:xfrm>
          <a:prstGeom prst="rect">
            <a:avLst/>
          </a:prstGeom>
          <a:noFill/>
          <a:ln w="19050" cap="flat" cmpd="sng" algn="ctr">
            <a:solidFill>
              <a:srgbClr val="1B377D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A8BD0FFF-7B66-43F8-B262-C410143D4E42}"/>
              </a:ext>
            </a:extLst>
          </p:cNvPr>
          <p:cNvSpPr/>
          <p:nvPr/>
        </p:nvSpPr>
        <p:spPr>
          <a:xfrm>
            <a:off x="1868540" y="1879523"/>
            <a:ext cx="1540374" cy="261611"/>
          </a:xfrm>
          <a:prstGeom prst="rect">
            <a:avLst/>
          </a:prstGeom>
          <a:solidFill>
            <a:srgbClr val="1B377D">
              <a:lumMod val="60000"/>
              <a:lumOff val="40000"/>
            </a:srgbClr>
          </a:solidFill>
          <a:ln w="28575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本実証に係る組織図</a:t>
            </a:r>
          </a:p>
        </p:txBody>
      </p: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50312116-5E98-441F-809C-5FA9F97E20B7}"/>
              </a:ext>
            </a:extLst>
          </p:cNvPr>
          <p:cNvGrpSpPr/>
          <p:nvPr/>
        </p:nvGrpSpPr>
        <p:grpSpPr>
          <a:xfrm>
            <a:off x="3078612" y="3105799"/>
            <a:ext cx="2075362" cy="705589"/>
            <a:chOff x="3915316" y="2472177"/>
            <a:chExt cx="2075362" cy="705589"/>
          </a:xfrm>
        </p:grpSpPr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3ED56070-0A7C-4380-8354-8265490C5B6A}"/>
                </a:ext>
              </a:extLst>
            </p:cNvPr>
            <p:cNvSpPr/>
            <p:nvPr/>
          </p:nvSpPr>
          <p:spPr>
            <a:xfrm>
              <a:off x="3915316" y="2472177"/>
              <a:ext cx="2075362" cy="261610"/>
            </a:xfrm>
            <a:prstGeom prst="rect">
              <a:avLst/>
            </a:prstGeom>
            <a:solidFill>
              <a:srgbClr val="1B377D"/>
            </a:solidFill>
            <a:ln w="19050" cap="flat" cmpd="sng" algn="ctr">
              <a:solidFill>
                <a:srgbClr val="1B377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ＭＳ Ｐゴシック"/>
                  <a:ea typeface="ＭＳ Ｐゴシック"/>
                  <a:cs typeface="+mn-cs"/>
                </a:rPr>
                <a:t>本事業担当部署</a:t>
              </a:r>
              <a:endPara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endParaRPr>
            </a:p>
          </p:txBody>
        </p:sp>
        <p:sp>
          <p:nvSpPr>
            <p:cNvPr id="73" name="正方形/長方形 72">
              <a:extLst>
                <a:ext uri="{FF2B5EF4-FFF2-40B4-BE49-F238E27FC236}">
                  <a16:creationId xmlns:a16="http://schemas.microsoft.com/office/drawing/2014/main" id="{AC8A2869-B9A9-40EF-A7A7-59B131852B8D}"/>
                </a:ext>
              </a:extLst>
            </p:cNvPr>
            <p:cNvSpPr/>
            <p:nvPr/>
          </p:nvSpPr>
          <p:spPr>
            <a:xfrm>
              <a:off x="3915316" y="2733787"/>
              <a:ext cx="2075362" cy="443979"/>
            </a:xfrm>
            <a:prstGeom prst="rect">
              <a:avLst/>
            </a:prstGeom>
            <a:solidFill>
              <a:srgbClr val="FFFFFF"/>
            </a:solidFill>
            <a:ln w="19050" cap="flat" cmpd="sng" algn="ctr">
              <a:solidFill>
                <a:srgbClr val="1B377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Ｐゴシック"/>
                  <a:ea typeface="ＭＳ Ｐゴシック"/>
                  <a:cs typeface="+mn-cs"/>
                </a:rPr>
                <a:t>部署名〇〇</a:t>
              </a:r>
              <a:endPara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endParaRPr>
            </a:p>
          </p:txBody>
        </p:sp>
      </p:grp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34B1097A-48A4-4F84-BEB8-6D09D8731952}"/>
              </a:ext>
            </a:extLst>
          </p:cNvPr>
          <p:cNvGrpSpPr/>
          <p:nvPr/>
        </p:nvGrpSpPr>
        <p:grpSpPr>
          <a:xfrm>
            <a:off x="7750576" y="2817512"/>
            <a:ext cx="2075362" cy="705589"/>
            <a:chOff x="3915316" y="2472177"/>
            <a:chExt cx="2075362" cy="705589"/>
          </a:xfrm>
        </p:grpSpPr>
        <p:sp>
          <p:nvSpPr>
            <p:cNvPr id="75" name="正方形/長方形 74">
              <a:extLst>
                <a:ext uri="{FF2B5EF4-FFF2-40B4-BE49-F238E27FC236}">
                  <a16:creationId xmlns:a16="http://schemas.microsoft.com/office/drawing/2014/main" id="{4473ED9F-A4B1-4308-8BFA-92F6970C5B7D}"/>
                </a:ext>
              </a:extLst>
            </p:cNvPr>
            <p:cNvSpPr/>
            <p:nvPr/>
          </p:nvSpPr>
          <p:spPr>
            <a:xfrm>
              <a:off x="3915316" y="2472177"/>
              <a:ext cx="2075362" cy="261610"/>
            </a:xfrm>
            <a:prstGeom prst="rect">
              <a:avLst/>
            </a:prstGeom>
            <a:solidFill>
              <a:srgbClr val="1B377D"/>
            </a:solidFill>
            <a:ln w="19050" cap="flat" cmpd="sng" algn="ctr">
              <a:solidFill>
                <a:srgbClr val="1B377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ＭＳ Ｐゴシック"/>
                  <a:ea typeface="ＭＳ Ｐゴシック"/>
                  <a:cs typeface="+mn-cs"/>
                </a:rPr>
                <a:t>情報セキュリティ対策監督部署</a:t>
              </a:r>
              <a:endPara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endParaRPr>
            </a:p>
          </p:txBody>
        </p:sp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FCBD64D2-7DF2-4086-8ABF-4BF14B694CEF}"/>
                </a:ext>
              </a:extLst>
            </p:cNvPr>
            <p:cNvSpPr/>
            <p:nvPr/>
          </p:nvSpPr>
          <p:spPr>
            <a:xfrm>
              <a:off x="3915316" y="2733787"/>
              <a:ext cx="2075362" cy="443979"/>
            </a:xfrm>
            <a:prstGeom prst="rect">
              <a:avLst/>
            </a:prstGeom>
            <a:solidFill>
              <a:srgbClr val="FFFFFF"/>
            </a:solidFill>
            <a:ln w="19050" cap="flat" cmpd="sng" algn="ctr">
              <a:solidFill>
                <a:srgbClr val="1B377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Ｐゴシック"/>
                  <a:ea typeface="ＭＳ Ｐゴシック"/>
                  <a:cs typeface="+mn-cs"/>
                </a:rPr>
                <a:t>部署名〇〇</a:t>
              </a:r>
              <a:endPara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endParaRPr>
            </a:p>
          </p:txBody>
        </p:sp>
      </p:grp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C53404F0-2AD1-4E74-BBA8-B43B94F4FFC4}"/>
              </a:ext>
            </a:extLst>
          </p:cNvPr>
          <p:cNvGrpSpPr/>
          <p:nvPr/>
        </p:nvGrpSpPr>
        <p:grpSpPr>
          <a:xfrm>
            <a:off x="7737924" y="3910872"/>
            <a:ext cx="2075362" cy="705589"/>
            <a:chOff x="3915316" y="2472177"/>
            <a:chExt cx="2075362" cy="705589"/>
          </a:xfrm>
        </p:grpSpPr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CDE70E9E-F30B-4CBA-BA0C-6E75CA386ED9}"/>
                </a:ext>
              </a:extLst>
            </p:cNvPr>
            <p:cNvSpPr/>
            <p:nvPr/>
          </p:nvSpPr>
          <p:spPr>
            <a:xfrm>
              <a:off x="3915316" y="2472177"/>
              <a:ext cx="2075362" cy="261610"/>
            </a:xfrm>
            <a:prstGeom prst="rect">
              <a:avLst/>
            </a:prstGeom>
            <a:solidFill>
              <a:srgbClr val="1B377D"/>
            </a:solidFill>
            <a:ln w="19050" cap="flat" cmpd="sng" algn="ctr">
              <a:solidFill>
                <a:srgbClr val="1B377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ＭＳ Ｐゴシック"/>
                  <a:ea typeface="ＭＳ Ｐゴシック"/>
                  <a:cs typeface="+mn-cs"/>
                </a:rPr>
                <a:t>個人情報保護・管理監督部署</a:t>
              </a:r>
              <a:endPara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endParaRPr>
            </a:p>
          </p:txBody>
        </p:sp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325DF74F-2804-4CED-BBF4-C0789D5A76DC}"/>
                </a:ext>
              </a:extLst>
            </p:cNvPr>
            <p:cNvSpPr/>
            <p:nvPr/>
          </p:nvSpPr>
          <p:spPr>
            <a:xfrm>
              <a:off x="3915316" y="2733787"/>
              <a:ext cx="2075362" cy="443979"/>
            </a:xfrm>
            <a:prstGeom prst="rect">
              <a:avLst/>
            </a:prstGeom>
            <a:solidFill>
              <a:srgbClr val="FFFFFF"/>
            </a:solidFill>
            <a:ln w="19050" cap="flat" cmpd="sng" algn="ctr">
              <a:solidFill>
                <a:srgbClr val="1B377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Ｐゴシック"/>
                  <a:ea typeface="ＭＳ Ｐゴシック"/>
                  <a:cs typeface="+mn-cs"/>
                </a:rPr>
                <a:t>部署名〇〇</a:t>
              </a:r>
              <a:endPara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endParaRPr>
            </a:p>
          </p:txBody>
        </p:sp>
      </p:grp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9F010F7C-8016-45BC-BA5E-52586C82C21C}"/>
              </a:ext>
            </a:extLst>
          </p:cNvPr>
          <p:cNvGrpSpPr/>
          <p:nvPr/>
        </p:nvGrpSpPr>
        <p:grpSpPr>
          <a:xfrm>
            <a:off x="7737924" y="5004232"/>
            <a:ext cx="2075362" cy="705589"/>
            <a:chOff x="3915316" y="2472177"/>
            <a:chExt cx="2075362" cy="705589"/>
          </a:xfrm>
        </p:grpSpPr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8FAB1D7D-F4DE-486D-B246-769381768EF6}"/>
                </a:ext>
              </a:extLst>
            </p:cNvPr>
            <p:cNvSpPr/>
            <p:nvPr/>
          </p:nvSpPr>
          <p:spPr>
            <a:xfrm>
              <a:off x="3915316" y="2472177"/>
              <a:ext cx="2075362" cy="261610"/>
            </a:xfrm>
            <a:prstGeom prst="rect">
              <a:avLst/>
            </a:prstGeom>
            <a:solidFill>
              <a:srgbClr val="1B377D"/>
            </a:solidFill>
            <a:ln w="19050" cap="flat" cmpd="sng" algn="ctr">
              <a:solidFill>
                <a:srgbClr val="1B377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ＭＳ Ｐゴシック"/>
                  <a:ea typeface="ＭＳ Ｐゴシック"/>
                  <a:cs typeface="+mn-cs"/>
                </a:rPr>
                <a:t>情報保全監督部署</a:t>
              </a:r>
              <a:endPara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endParaRPr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56F20D8E-3DEB-4CDD-887D-1E029F98C755}"/>
                </a:ext>
              </a:extLst>
            </p:cNvPr>
            <p:cNvSpPr/>
            <p:nvPr/>
          </p:nvSpPr>
          <p:spPr>
            <a:xfrm>
              <a:off x="3915316" y="2733787"/>
              <a:ext cx="2075362" cy="443979"/>
            </a:xfrm>
            <a:prstGeom prst="rect">
              <a:avLst/>
            </a:prstGeom>
            <a:solidFill>
              <a:srgbClr val="FFFFFF"/>
            </a:solidFill>
            <a:ln w="19050" cap="flat" cmpd="sng" algn="ctr">
              <a:solidFill>
                <a:srgbClr val="1B377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Ｐゴシック"/>
                  <a:ea typeface="ＭＳ Ｐゴシック"/>
                  <a:cs typeface="+mn-cs"/>
                </a:rPr>
                <a:t>部署名〇〇</a:t>
              </a:r>
              <a:endPara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endParaRPr>
            </a:p>
          </p:txBody>
        </p:sp>
      </p:grp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4B3349C2-0144-4032-90C4-B0FC19CE79E8}"/>
              </a:ext>
            </a:extLst>
          </p:cNvPr>
          <p:cNvSpPr/>
          <p:nvPr/>
        </p:nvSpPr>
        <p:spPr>
          <a:xfrm>
            <a:off x="4970263" y="1032537"/>
            <a:ext cx="2075362" cy="261610"/>
          </a:xfrm>
          <a:prstGeom prst="rect">
            <a:avLst/>
          </a:prstGeom>
          <a:solidFill>
            <a:srgbClr val="514D57">
              <a:lumMod val="40000"/>
              <a:lumOff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株式会社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NTT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データ経営研究所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F9B83FE4-546C-48B0-9612-B24A954A8F8E}"/>
              </a:ext>
            </a:extLst>
          </p:cNvPr>
          <p:cNvCxnSpPr/>
          <p:nvPr/>
        </p:nvCxnSpPr>
        <p:spPr>
          <a:xfrm>
            <a:off x="7744550" y="1178385"/>
            <a:ext cx="467972" cy="0"/>
          </a:xfrm>
          <a:prstGeom prst="straightConnector1">
            <a:avLst/>
          </a:prstGeom>
          <a:noFill/>
          <a:ln w="12700" cap="flat" cmpd="sng" algn="ctr">
            <a:solidFill>
              <a:srgbClr val="1B377D"/>
            </a:solidFill>
            <a:prstDash val="solid"/>
            <a:miter lim="800000"/>
            <a:tailEnd type="triangle"/>
          </a:ln>
          <a:effectLst/>
        </p:spPr>
      </p:cxn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EE6F7CF6-50DB-4335-BE45-42F699C3C84E}"/>
              </a:ext>
            </a:extLst>
          </p:cNvPr>
          <p:cNvSpPr txBox="1"/>
          <p:nvPr/>
        </p:nvSpPr>
        <p:spPr>
          <a:xfrm>
            <a:off x="8212523" y="1024427"/>
            <a:ext cx="23663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ja-JP" altLang="en-US" sz="120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：インシデント発生時の報告フロー</a:t>
            </a:r>
          </a:p>
        </p:txBody>
      </p:sp>
      <p:cxnSp>
        <p:nvCxnSpPr>
          <p:cNvPr id="86" name="コネクタ: カギ線 21">
            <a:extLst>
              <a:ext uri="{FF2B5EF4-FFF2-40B4-BE49-F238E27FC236}">
                <a16:creationId xmlns:a16="http://schemas.microsoft.com/office/drawing/2014/main" id="{3AEC6599-366D-49D7-AA16-2CB5767CCE80}"/>
              </a:ext>
            </a:extLst>
          </p:cNvPr>
          <p:cNvCxnSpPr>
            <a:stCxn id="72" idx="0"/>
            <a:endCxn id="83" idx="2"/>
          </p:cNvCxnSpPr>
          <p:nvPr/>
        </p:nvCxnSpPr>
        <p:spPr>
          <a:xfrm rot="5400000" flipH="1" flipV="1">
            <a:off x="4156294" y="1254149"/>
            <a:ext cx="1811651" cy="1891651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1B377D"/>
            </a:solidFill>
            <a:prstDash val="solid"/>
            <a:miter lim="800000"/>
            <a:tailEnd type="triangle"/>
          </a:ln>
          <a:effectLst/>
        </p:spPr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7CEE76EB-04CF-4375-9F13-4F9901BC60BC}"/>
              </a:ext>
            </a:extLst>
          </p:cNvPr>
          <p:cNvSpPr txBox="1"/>
          <p:nvPr/>
        </p:nvSpPr>
        <p:spPr>
          <a:xfrm>
            <a:off x="4000770" y="1512739"/>
            <a:ext cx="1980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ja-JP" altLang="en-US" sz="120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業務実施責任者による報告</a:t>
            </a:r>
          </a:p>
        </p:txBody>
      </p:sp>
      <p:cxnSp>
        <p:nvCxnSpPr>
          <p:cNvPr id="88" name="コネクタ: カギ線 83">
            <a:extLst>
              <a:ext uri="{FF2B5EF4-FFF2-40B4-BE49-F238E27FC236}">
                <a16:creationId xmlns:a16="http://schemas.microsoft.com/office/drawing/2014/main" id="{BE1E89B3-E19B-43C7-BC2D-413A064F6E4C}"/>
              </a:ext>
            </a:extLst>
          </p:cNvPr>
          <p:cNvCxnSpPr>
            <a:cxnSpLocks/>
            <a:stCxn id="73" idx="3"/>
            <a:endCxn id="76" idx="1"/>
          </p:cNvCxnSpPr>
          <p:nvPr/>
        </p:nvCxnSpPr>
        <p:spPr>
          <a:xfrm flipV="1">
            <a:off x="5153974" y="3301112"/>
            <a:ext cx="2596602" cy="288287"/>
          </a:xfrm>
          <a:prstGeom prst="bentConnector3">
            <a:avLst>
              <a:gd name="adj1" fmla="val 68479"/>
            </a:avLst>
          </a:prstGeom>
          <a:noFill/>
          <a:ln w="6350" cap="flat" cmpd="sng" algn="ctr">
            <a:solidFill>
              <a:srgbClr val="1B377D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89" name="コネクタ: カギ線 86">
            <a:extLst>
              <a:ext uri="{FF2B5EF4-FFF2-40B4-BE49-F238E27FC236}">
                <a16:creationId xmlns:a16="http://schemas.microsoft.com/office/drawing/2014/main" id="{DD39B3FA-82A7-4C84-B8F3-C95D0A3395C2}"/>
              </a:ext>
            </a:extLst>
          </p:cNvPr>
          <p:cNvCxnSpPr>
            <a:cxnSpLocks/>
            <a:stCxn id="73" idx="3"/>
            <a:endCxn id="79" idx="1"/>
          </p:cNvCxnSpPr>
          <p:nvPr/>
        </p:nvCxnSpPr>
        <p:spPr>
          <a:xfrm>
            <a:off x="5153974" y="3589399"/>
            <a:ext cx="2583950" cy="805073"/>
          </a:xfrm>
          <a:prstGeom prst="bentConnector3">
            <a:avLst>
              <a:gd name="adj1" fmla="val 68920"/>
            </a:avLst>
          </a:prstGeom>
          <a:noFill/>
          <a:ln w="6350" cap="flat" cmpd="sng" algn="ctr">
            <a:solidFill>
              <a:srgbClr val="1B377D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90" name="コネクタ: カギ線 89">
            <a:extLst>
              <a:ext uri="{FF2B5EF4-FFF2-40B4-BE49-F238E27FC236}">
                <a16:creationId xmlns:a16="http://schemas.microsoft.com/office/drawing/2014/main" id="{1146FCFD-B0BE-4F4B-B90B-4640FEFCA133}"/>
              </a:ext>
            </a:extLst>
          </p:cNvPr>
          <p:cNvCxnSpPr>
            <a:cxnSpLocks/>
            <a:stCxn id="73" idx="3"/>
            <a:endCxn id="82" idx="1"/>
          </p:cNvCxnSpPr>
          <p:nvPr/>
        </p:nvCxnSpPr>
        <p:spPr>
          <a:xfrm>
            <a:off x="5153974" y="3589399"/>
            <a:ext cx="2583950" cy="1898433"/>
          </a:xfrm>
          <a:prstGeom prst="bentConnector3">
            <a:avLst>
              <a:gd name="adj1" fmla="val 68920"/>
            </a:avLst>
          </a:prstGeom>
          <a:noFill/>
          <a:ln w="6350" cap="flat" cmpd="sng" algn="ctr">
            <a:solidFill>
              <a:srgbClr val="1B377D"/>
            </a:solidFill>
            <a:prstDash val="solid"/>
            <a:miter lim="800000"/>
            <a:tailEnd type="triangle"/>
          </a:ln>
          <a:effectLst/>
        </p:spPr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C7E19812-BB20-4720-821F-7F2506CB9468}"/>
              </a:ext>
            </a:extLst>
          </p:cNvPr>
          <p:cNvSpPr txBox="1"/>
          <p:nvPr/>
        </p:nvSpPr>
        <p:spPr>
          <a:xfrm>
            <a:off x="1802010" y="4238504"/>
            <a:ext cx="3712667" cy="11079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ja-JP" altLang="en-US" sz="1100" u="sng" dirty="0">
                <a:solidFill>
                  <a:srgbClr val="FF0000"/>
                </a:solidFill>
                <a:latin typeface="ＭＳ Ｐゴシック"/>
                <a:ea typeface="ＭＳ Ｐゴシック"/>
              </a:rPr>
              <a:t>インシデント発生時の対応方法</a:t>
            </a:r>
            <a:endParaRPr lang="en-US" altLang="ja-JP" sz="1100" u="sng" dirty="0">
              <a:solidFill>
                <a:srgbClr val="FF0000"/>
              </a:solidFill>
              <a:latin typeface="ＭＳ Ｐゴシック"/>
              <a:ea typeface="ＭＳ Ｐゴシック"/>
            </a:endParaRP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ja-JP" altLang="en-US" sz="1100" dirty="0">
                <a:solidFill>
                  <a:srgbClr val="FF0000"/>
                </a:solidFill>
                <a:latin typeface="ＭＳ Ｐゴシック"/>
                <a:ea typeface="ＭＳ Ｐゴシック"/>
              </a:rPr>
              <a:t>インシデント報告があった場合、社内規定に則り対応を実施する</a:t>
            </a:r>
            <a:endParaRPr lang="en-US" altLang="ja-JP" sz="1100" dirty="0">
              <a:solidFill>
                <a:srgbClr val="FF0000"/>
              </a:solidFill>
              <a:latin typeface="ＭＳ Ｐゴシック"/>
              <a:ea typeface="ＭＳ Ｐゴシック"/>
            </a:endParaRP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ja-JP" altLang="en-US" sz="1100" dirty="0">
                <a:solidFill>
                  <a:srgbClr val="FF0000"/>
                </a:solidFill>
                <a:latin typeface="ＭＳ Ｐゴシック"/>
                <a:ea typeface="ＭＳ Ｐゴシック"/>
              </a:rPr>
              <a:t>代表団体以外の団体については、インシデント発生時は委託元へ報告し、代表団体を通じて</a:t>
            </a:r>
            <a:r>
              <a:rPr lang="en-US" altLang="ja-JP" sz="1100" dirty="0">
                <a:solidFill>
                  <a:srgbClr val="FF0000"/>
                </a:solidFill>
                <a:latin typeface="ＭＳ Ｐゴシック"/>
                <a:ea typeface="ＭＳ Ｐゴシック"/>
              </a:rPr>
              <a:t>NTT</a:t>
            </a:r>
            <a:r>
              <a:rPr lang="ja-JP" altLang="en-US" sz="1100" dirty="0">
                <a:solidFill>
                  <a:srgbClr val="FF0000"/>
                </a:solidFill>
                <a:latin typeface="ＭＳ Ｐゴシック"/>
                <a:ea typeface="ＭＳ Ｐゴシック"/>
              </a:rPr>
              <a:t>データ経営研究所へ速やかに報告する</a:t>
            </a:r>
          </a:p>
        </p:txBody>
      </p:sp>
    </p:spTree>
    <p:extLst>
      <p:ext uri="{BB962C8B-B14F-4D97-AF65-F5344CB8AC3E}">
        <p14:creationId xmlns:p14="http://schemas.microsoft.com/office/powerpoint/2010/main" val="308256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F43F34A6875C2418EA52556876FE66C" ma:contentTypeVersion="4" ma:contentTypeDescription="新しいドキュメントを作成します。" ma:contentTypeScope="" ma:versionID="3c6c086a630fe4aa78e2cbe3cf1100f0">
  <xsd:schema xmlns:xsd="http://www.w3.org/2001/XMLSchema" xmlns:xs="http://www.w3.org/2001/XMLSchema" xmlns:p="http://schemas.microsoft.com/office/2006/metadata/properties" xmlns:ns2="90194858-377b-47ae-9a55-43d71c0f91a2" xmlns:ns3="89156189-c85b-4d61-9956-43cafdc2a27f" targetNamespace="http://schemas.microsoft.com/office/2006/metadata/properties" ma:root="true" ma:fieldsID="67c10824380e4e5ae5b440e30da05bfa" ns2:_="" ns3:_="">
    <xsd:import namespace="90194858-377b-47ae-9a55-43d71c0f91a2"/>
    <xsd:import namespace="89156189-c85b-4d61-9956-43cafdc2a2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194858-377b-47ae-9a55-43d71c0f91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156189-c85b-4d61-9956-43cafdc2a27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1B932F-48DD-4B1C-A86E-39FA74FEABA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B032A14-97B1-4DA8-ACD1-8B7A038920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E65B1B-4CA6-4FC2-A230-52592F7750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194858-377b-47ae-9a55-43d71c0f91a2"/>
    <ds:schemaRef ds:uri="89156189-c85b-4d61-9956-43cafdc2a2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1510</TotalTime>
  <Words>274</Words>
  <Application>Microsoft Office PowerPoint</Application>
  <PresentationFormat>Widescreen</PresentationFormat>
  <Paragraphs>50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テーマ</vt:lpstr>
      <vt:lpstr>PowerPoint Presentation</vt:lpstr>
      <vt:lpstr>PowerPoint Presentation</vt:lpstr>
      <vt:lpstr>PowerPoint Presentation</vt:lpstr>
    </vt:vector>
  </TitlesOfParts>
  <Company>NTTDATA経営研究所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牧野 恒太郎</dc:creator>
  <cp:lastModifiedBy>牧野 恒太郎</cp:lastModifiedBy>
  <cp:revision>12</cp:revision>
  <dcterms:created xsi:type="dcterms:W3CDTF">2022-07-04T05:45:44Z</dcterms:created>
  <dcterms:modified xsi:type="dcterms:W3CDTF">2022-07-22T07:15:10Z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0x0101008F43F34A6875C2418EA52556876FE66C</vt:lpwstr>
  </property>
</Properties>
</file>